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2.xml" ContentType="application/vnd.openxmlformats-officedocument.drawingml.chart+xml"/>
  <Override PartName="/ppt/notesSlides/notesSlide4.xml" ContentType="application/vnd.openxmlformats-officedocument.presentationml.notesSlide+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handoutMasterIdLst>
    <p:handoutMasterId r:id="rId34"/>
  </p:handoutMasterIdLst>
  <p:sldIdLst>
    <p:sldId id="256" r:id="rId2"/>
    <p:sldId id="305" r:id="rId3"/>
    <p:sldId id="306" r:id="rId4"/>
    <p:sldId id="307" r:id="rId5"/>
    <p:sldId id="308" r:id="rId6"/>
    <p:sldId id="299" r:id="rId7"/>
    <p:sldId id="309" r:id="rId8"/>
    <p:sldId id="300" r:id="rId9"/>
    <p:sldId id="303" r:id="rId10"/>
    <p:sldId id="265" r:id="rId11"/>
    <p:sldId id="310" r:id="rId12"/>
    <p:sldId id="263" r:id="rId13"/>
    <p:sldId id="262" r:id="rId14"/>
    <p:sldId id="272" r:id="rId15"/>
    <p:sldId id="270" r:id="rId16"/>
    <p:sldId id="268" r:id="rId17"/>
    <p:sldId id="269" r:id="rId18"/>
    <p:sldId id="273" r:id="rId19"/>
    <p:sldId id="274" r:id="rId20"/>
    <p:sldId id="276" r:id="rId21"/>
    <p:sldId id="301" r:id="rId22"/>
    <p:sldId id="293" r:id="rId23"/>
    <p:sldId id="292" r:id="rId24"/>
    <p:sldId id="281" r:id="rId25"/>
    <p:sldId id="282" r:id="rId26"/>
    <p:sldId id="288" r:id="rId27"/>
    <p:sldId id="289" r:id="rId28"/>
    <p:sldId id="287" r:id="rId29"/>
    <p:sldId id="290" r:id="rId30"/>
    <p:sldId id="304" r:id="rId31"/>
    <p:sldId id="291" r:id="rId32"/>
  </p:sldIdLst>
  <p:sldSz cx="12192000" cy="6858000"/>
  <p:notesSz cx="6881813" cy="100155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711" autoAdjust="0"/>
    <p:restoredTop sz="86433" autoAdjust="0"/>
  </p:normalViewPr>
  <p:slideViewPr>
    <p:cSldViewPr snapToGrid="0">
      <p:cViewPr varScale="1">
        <p:scale>
          <a:sx n="80" d="100"/>
          <a:sy n="80" d="100"/>
        </p:scale>
        <p:origin x="-282" y="-90"/>
      </p:cViewPr>
      <p:guideLst>
        <p:guide orient="horz" pos="2160"/>
        <p:guide pos="3840"/>
      </p:guideLst>
    </p:cSldViewPr>
  </p:slideViewPr>
  <p:outlineViewPr>
    <p:cViewPr>
      <p:scale>
        <a:sx n="33" d="100"/>
        <a:sy n="33" d="100"/>
      </p:scale>
      <p:origin x="0" y="-18532"/>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1" Type="http://schemas.openxmlformats.org/officeDocument/2006/relationships/oleObject" Target="file:///C:\Users\Laurence\Documents\Ongoing%20Files\Statistical%20Infiormation\Copy%20of%20Census%202011%20London%20All%20Deaneries%20v21M%20v03.xlsm"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Laurence\Documents\Ongoing%20Files\Statistical%20Infiormation\Copy%20of%20Census%202011%20London%20All%20Deaneries%20v21M%20v03.xlsm"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375" b="1" i="0" u="none" strike="noStrike" baseline="0">
                <a:solidFill>
                  <a:srgbClr val="000000"/>
                </a:solidFill>
                <a:latin typeface="Arial"/>
                <a:ea typeface="Arial"/>
                <a:cs typeface="Arial"/>
              </a:defRPr>
            </a:pPr>
            <a:r>
              <a:rPr lang="en-GB"/>
              <a:t>Religion - Christian; None; Other - see below</a:t>
            </a:r>
          </a:p>
        </c:rich>
      </c:tx>
      <c:layout>
        <c:manualLayout>
          <c:xMode val="edge"/>
          <c:yMode val="edge"/>
          <c:x val="0.17218560428290833"/>
          <c:y val="3.1325301204819286E-2"/>
        </c:manualLayout>
      </c:layout>
      <c:overlay val="0"/>
      <c:spPr>
        <a:noFill/>
        <a:ln w="25400">
          <a:noFill/>
        </a:ln>
      </c:spPr>
    </c:title>
    <c:autoTitleDeleted val="0"/>
    <c:plotArea>
      <c:layout>
        <c:manualLayout>
          <c:layoutTarget val="inner"/>
          <c:xMode val="edge"/>
          <c:yMode val="edge"/>
          <c:x val="0.22847700589575834"/>
          <c:y val="0.30843409783755937"/>
          <c:w val="0.27317902878840672"/>
          <c:h val="0.39759082924372841"/>
        </c:manualLayout>
      </c:layout>
      <c:pieChart>
        <c:varyColors val="1"/>
        <c:ser>
          <c:idx val="0"/>
          <c:order val="0"/>
          <c:dPt>
            <c:idx val="0"/>
            <c:bubble3D val="0"/>
          </c:dPt>
          <c:dPt>
            <c:idx val="1"/>
            <c:bubble3D val="0"/>
          </c:dPt>
          <c:dPt>
            <c:idx val="2"/>
            <c:bubble3D val="0"/>
          </c:dPt>
          <c:dLbls>
            <c:numFmt formatCode="0%" sourceLinked="0"/>
            <c:spPr>
              <a:noFill/>
              <a:ln w="25400">
                <a:noFill/>
              </a:ln>
            </c:spPr>
            <c:txPr>
              <a:bodyPr/>
              <a:lstStyle/>
              <a:p>
                <a:pPr>
                  <a:defRPr sz="1200" b="1" i="0" u="none" strike="noStrike" baseline="0">
                    <a:solidFill>
                      <a:srgbClr val="000000"/>
                    </a:solidFill>
                    <a:latin typeface="Arial"/>
                    <a:ea typeface="Arial"/>
                    <a:cs typeface="Arial"/>
                  </a:defRPr>
                </a:pPr>
                <a:endParaRPr lang="en-US"/>
              </a:p>
            </c:txPr>
            <c:showLegendKey val="0"/>
            <c:showVal val="1"/>
            <c:showCatName val="1"/>
            <c:showSerName val="0"/>
            <c:showPercent val="1"/>
            <c:showBubbleSize val="0"/>
            <c:separator> </c:separator>
            <c:showLeaderLines val="1"/>
            <c:extLst>
              <c:ext xmlns:c15="http://schemas.microsoft.com/office/drawing/2012/chart" uri="{CE6537A1-D6FC-4f65-9D91-7224C49458BB}">
                <c15:layout/>
              </c:ext>
            </c:extLst>
          </c:dLbls>
          <c:cat>
            <c:strRef>
              <c:f>'[Copy of Census 2011 London All Deaneries v21M v03.xlsm]Deanery_Report'!$AA$184:$AC$184</c:f>
              <c:strCache>
                <c:ptCount val="3"/>
                <c:pt idx="0">
                  <c:v>Christian</c:v>
                </c:pt>
                <c:pt idx="1">
                  <c:v>Other</c:v>
                </c:pt>
                <c:pt idx="2">
                  <c:v>None/not stated</c:v>
                </c:pt>
              </c:strCache>
            </c:strRef>
          </c:cat>
          <c:val>
            <c:numRef>
              <c:f>'[Copy of Census 2011 London All Deaneries v21M v03.xlsm]Deanery_Report'!$AA$185:$AC$185</c:f>
              <c:numCache>
                <c:formatCode>#,##0</c:formatCode>
                <c:ptCount val="3"/>
                <c:pt idx="0">
                  <c:v>147165</c:v>
                </c:pt>
                <c:pt idx="1">
                  <c:v>121457</c:v>
                </c:pt>
                <c:pt idx="2">
                  <c:v>73030</c:v>
                </c:pt>
              </c:numCache>
            </c:numRef>
          </c:val>
        </c:ser>
        <c:dLbls>
          <c:showLegendKey val="0"/>
          <c:showVal val="1"/>
          <c:showCatName val="1"/>
          <c:showSerName val="0"/>
          <c:showPercent val="1"/>
          <c:showBubbleSize val="0"/>
          <c:separator> </c:separator>
          <c:showLeaderLines val="1"/>
        </c:dLbls>
        <c:firstSliceAng val="0"/>
      </c:pieChart>
      <c:spPr>
        <a:noFill/>
        <a:ln w="25400">
          <a:noFill/>
        </a:ln>
      </c:spPr>
    </c:plotArea>
    <c:plotVisOnly val="1"/>
    <c:dispBlanksAs val="zero"/>
    <c:showDLblsOverMax val="0"/>
  </c:chart>
  <c:spPr>
    <a:solidFill>
      <a:srgbClr val="FFFFFF"/>
    </a:solidFill>
    <a:ln w="3175">
      <a:solidFill>
        <a:srgbClr val="000000"/>
      </a:solidFill>
      <a:prstDash val="solid"/>
    </a:ln>
  </c:spPr>
  <c:txPr>
    <a:bodyPr/>
    <a:lstStyle/>
    <a:p>
      <a:pPr>
        <a:defRPr sz="925" b="0" i="0" u="none" strike="noStrike" baseline="0">
          <a:solidFill>
            <a:srgbClr val="000000"/>
          </a:solidFill>
          <a:latin typeface="Arial"/>
          <a:ea typeface="Arial"/>
          <a:cs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25" b="1" i="0" u="none" strike="noStrike" baseline="0">
                <a:solidFill>
                  <a:srgbClr val="000000"/>
                </a:solidFill>
                <a:latin typeface="Arial"/>
                <a:ea typeface="Arial"/>
                <a:cs typeface="Arial"/>
              </a:defRPr>
            </a:pPr>
            <a:r>
              <a:rPr lang="en-GB"/>
              <a:t>Year of Arrival</a:t>
            </a:r>
          </a:p>
        </c:rich>
      </c:tx>
      <c:layout>
        <c:manualLayout>
          <c:xMode val="edge"/>
          <c:yMode val="edge"/>
          <c:x val="0.41435597059339846"/>
          <c:y val="3.5422343324250691E-2"/>
        </c:manualLayout>
      </c:layout>
      <c:overlay val="0"/>
      <c:spPr>
        <a:noFill/>
        <a:ln w="25400">
          <a:noFill/>
        </a:ln>
      </c:spPr>
    </c:title>
    <c:autoTitleDeleted val="0"/>
    <c:plotArea>
      <c:layout>
        <c:manualLayout>
          <c:layoutTarget val="inner"/>
          <c:xMode val="edge"/>
          <c:yMode val="edge"/>
          <c:x val="0.15660697629404588"/>
          <c:y val="0.12806556548232814"/>
          <c:w val="0.72920123336915199"/>
          <c:h val="0.67575021786419998"/>
        </c:manualLayout>
      </c:layout>
      <c:barChart>
        <c:barDir val="col"/>
        <c:grouping val="clustered"/>
        <c:varyColors val="0"/>
        <c:ser>
          <c:idx val="0"/>
          <c:order val="0"/>
          <c:tx>
            <c:strRef>
              <c:f>Deanery_Report!$N$185</c:f>
              <c:strCache>
                <c:ptCount val="1"/>
                <c:pt idx="0">
                  <c:v>No. of People</c:v>
                </c:pt>
              </c:strCache>
            </c:strRef>
          </c:tx>
          <c:spPr>
            <a:solidFill>
              <a:srgbClr val="CCFFFF"/>
            </a:solidFill>
            <a:ln w="12700">
              <a:solidFill>
                <a:srgbClr val="000000"/>
              </a:solidFill>
              <a:prstDash val="solid"/>
            </a:ln>
          </c:spPr>
          <c:invertIfNegative val="0"/>
          <c:cat>
            <c:strRef>
              <c:f>Deanery_Report!$R$256:$AB$256</c:f>
              <c:strCache>
                <c:ptCount val="11"/>
                <c:pt idx="0">
                  <c:v>Pre 1941</c:v>
                </c:pt>
                <c:pt idx="1">
                  <c:v>1940's</c:v>
                </c:pt>
                <c:pt idx="2">
                  <c:v>1950's</c:v>
                </c:pt>
                <c:pt idx="3">
                  <c:v>1960's</c:v>
                </c:pt>
                <c:pt idx="4">
                  <c:v>1970's</c:v>
                </c:pt>
                <c:pt idx="5">
                  <c:v>1980's</c:v>
                </c:pt>
                <c:pt idx="6">
                  <c:v>1990's</c:v>
                </c:pt>
                <c:pt idx="7">
                  <c:v>2001-2003</c:v>
                </c:pt>
                <c:pt idx="8">
                  <c:v>2004-2006</c:v>
                </c:pt>
                <c:pt idx="9">
                  <c:v>2007-2009</c:v>
                </c:pt>
                <c:pt idx="10">
                  <c:v>2010-2011</c:v>
                </c:pt>
              </c:strCache>
            </c:strRef>
          </c:cat>
          <c:val>
            <c:numRef>
              <c:f>Deanery_Report!$R$258:$AB$258</c:f>
              <c:numCache>
                <c:formatCode>#,##0</c:formatCode>
                <c:ptCount val="11"/>
                <c:pt idx="0">
                  <c:v>574</c:v>
                </c:pt>
                <c:pt idx="1">
                  <c:v>942</c:v>
                </c:pt>
                <c:pt idx="2">
                  <c:v>3663</c:v>
                </c:pt>
                <c:pt idx="3">
                  <c:v>12462</c:v>
                </c:pt>
                <c:pt idx="4">
                  <c:v>19933</c:v>
                </c:pt>
                <c:pt idx="5">
                  <c:v>13276</c:v>
                </c:pt>
                <c:pt idx="6">
                  <c:v>21345</c:v>
                </c:pt>
                <c:pt idx="7">
                  <c:v>11220</c:v>
                </c:pt>
                <c:pt idx="8">
                  <c:v>14745</c:v>
                </c:pt>
                <c:pt idx="9">
                  <c:v>16418</c:v>
                </c:pt>
                <c:pt idx="10">
                  <c:v>6675</c:v>
                </c:pt>
              </c:numCache>
            </c:numRef>
          </c:val>
        </c:ser>
        <c:dLbls>
          <c:showLegendKey val="0"/>
          <c:showVal val="0"/>
          <c:showCatName val="0"/>
          <c:showSerName val="0"/>
          <c:showPercent val="0"/>
          <c:showBubbleSize val="0"/>
        </c:dLbls>
        <c:gapWidth val="150"/>
        <c:axId val="103117952"/>
        <c:axId val="103119872"/>
      </c:barChart>
      <c:lineChart>
        <c:grouping val="standard"/>
        <c:varyColors val="0"/>
        <c:ser>
          <c:idx val="1"/>
          <c:order val="1"/>
          <c:tx>
            <c:strRef>
              <c:f>Deanery_Report!$N$186</c:f>
              <c:strCache>
                <c:ptCount val="1"/>
                <c:pt idx="0">
                  <c:v>Deanery %</c:v>
                </c:pt>
              </c:strCache>
            </c:strRef>
          </c:tx>
          <c:spPr>
            <a:ln w="28575">
              <a:noFill/>
            </a:ln>
          </c:spPr>
          <c:marker>
            <c:symbol val="square"/>
            <c:size val="8"/>
            <c:spPr>
              <a:solidFill>
                <a:srgbClr val="FFFF00"/>
              </a:solidFill>
              <a:ln>
                <a:solidFill>
                  <a:srgbClr val="000000"/>
                </a:solidFill>
                <a:prstDash val="solid"/>
              </a:ln>
            </c:spPr>
          </c:marker>
          <c:cat>
            <c:strRef>
              <c:f>Deanery_Report!$R$165:$W$165</c:f>
              <c:strCache>
                <c:ptCount val="6"/>
                <c:pt idx="0">
                  <c:v>5-11</c:v>
                </c:pt>
                <c:pt idx="1">
                  <c:v>12-16</c:v>
                </c:pt>
                <c:pt idx="2">
                  <c:v>17-18</c:v>
                </c:pt>
                <c:pt idx="3">
                  <c:v>19-24</c:v>
                </c:pt>
                <c:pt idx="4">
                  <c:v>25-35</c:v>
                </c:pt>
                <c:pt idx="5">
                  <c:v>36-65</c:v>
                </c:pt>
              </c:strCache>
            </c:strRef>
          </c:cat>
          <c:val>
            <c:numRef>
              <c:f>Deanery_Report!$R$259:$AB$259</c:f>
              <c:numCache>
                <c:formatCode>0.0%</c:formatCode>
                <c:ptCount val="11"/>
                <c:pt idx="0">
                  <c:v>2.1007865139753544E-3</c:v>
                </c:pt>
                <c:pt idx="1">
                  <c:v>3.4476322232835951E-3</c:v>
                </c:pt>
                <c:pt idx="2">
                  <c:v>1.3406238677163279E-2</c:v>
                </c:pt>
                <c:pt idx="3">
                  <c:v>4.5609758775541576E-2</c:v>
                </c:pt>
                <c:pt idx="4">
                  <c:v>7.2952922618590127E-2</c:v>
                </c:pt>
                <c:pt idx="5">
                  <c:v>4.85889229260223E-2</c:v>
                </c:pt>
                <c:pt idx="6">
                  <c:v>7.8120711046696753E-2</c:v>
                </c:pt>
                <c:pt idx="7">
                  <c:v>4.106415450662626E-2</c:v>
                </c:pt>
                <c:pt idx="8">
                  <c:v>5.3965326042798953E-2</c:v>
                </c:pt>
                <c:pt idx="9">
                  <c:v>6.0088350150605166E-2</c:v>
                </c:pt>
                <c:pt idx="10">
                  <c:v>2.4429878015305731E-2</c:v>
                </c:pt>
              </c:numCache>
            </c:numRef>
          </c:val>
          <c:smooth val="0"/>
        </c:ser>
        <c:ser>
          <c:idx val="2"/>
          <c:order val="2"/>
          <c:tx>
            <c:strRef>
              <c:f>Deanery_Report!$N$205</c:f>
              <c:strCache>
                <c:ptCount val="1"/>
                <c:pt idx="0">
                  <c:v>Diocese %</c:v>
                </c:pt>
              </c:strCache>
            </c:strRef>
          </c:tx>
          <c:spPr>
            <a:ln w="28575">
              <a:noFill/>
            </a:ln>
          </c:spPr>
          <c:marker>
            <c:symbol val="triangle"/>
            <c:size val="9"/>
            <c:spPr>
              <a:solidFill>
                <a:srgbClr val="00FF00"/>
              </a:solidFill>
              <a:ln>
                <a:solidFill>
                  <a:srgbClr val="000000"/>
                </a:solidFill>
                <a:prstDash val="solid"/>
              </a:ln>
            </c:spPr>
          </c:marker>
          <c:cat>
            <c:strRef>
              <c:f>Deanery_Report!$R$165:$W$165</c:f>
              <c:strCache>
                <c:ptCount val="6"/>
                <c:pt idx="0">
                  <c:v>5-11</c:v>
                </c:pt>
                <c:pt idx="1">
                  <c:v>12-16</c:v>
                </c:pt>
                <c:pt idx="2">
                  <c:v>17-18</c:v>
                </c:pt>
                <c:pt idx="3">
                  <c:v>19-24</c:v>
                </c:pt>
                <c:pt idx="4">
                  <c:v>25-35</c:v>
                </c:pt>
                <c:pt idx="5">
                  <c:v>36-65</c:v>
                </c:pt>
              </c:strCache>
            </c:strRef>
          </c:cat>
          <c:val>
            <c:numRef>
              <c:f>Deanery_Report!$R$271:$AB$271</c:f>
              <c:numCache>
                <c:formatCode>0.0%</c:formatCode>
                <c:ptCount val="11"/>
                <c:pt idx="0">
                  <c:v>1.4560060625987377E-3</c:v>
                </c:pt>
                <c:pt idx="1">
                  <c:v>3.6906370540260949E-3</c:v>
                </c:pt>
                <c:pt idx="2">
                  <c:v>1.5093094170763198E-2</c:v>
                </c:pt>
                <c:pt idx="3">
                  <c:v>3.2945582963776775E-2</c:v>
                </c:pt>
                <c:pt idx="4">
                  <c:v>3.6327727167018181E-2</c:v>
                </c:pt>
                <c:pt idx="5">
                  <c:v>4.2407617543043646E-2</c:v>
                </c:pt>
                <c:pt idx="6">
                  <c:v>8.3787760928315386E-2</c:v>
                </c:pt>
                <c:pt idx="7">
                  <c:v>4.377791722467702E-2</c:v>
                </c:pt>
                <c:pt idx="8">
                  <c:v>5.776860680518689E-2</c:v>
                </c:pt>
                <c:pt idx="9">
                  <c:v>6.6992818707447527E-2</c:v>
                </c:pt>
                <c:pt idx="10">
                  <c:v>3.4590293426571182E-2</c:v>
                </c:pt>
              </c:numCache>
            </c:numRef>
          </c:val>
          <c:smooth val="0"/>
        </c:ser>
        <c:dLbls>
          <c:showLegendKey val="0"/>
          <c:showVal val="0"/>
          <c:showCatName val="0"/>
          <c:showSerName val="0"/>
          <c:showPercent val="0"/>
          <c:showBubbleSize val="0"/>
        </c:dLbls>
        <c:marker val="1"/>
        <c:smooth val="0"/>
        <c:axId val="103126144"/>
        <c:axId val="103127680"/>
      </c:lineChart>
      <c:catAx>
        <c:axId val="103117952"/>
        <c:scaling>
          <c:orientation val="minMax"/>
        </c:scaling>
        <c:delete val="0"/>
        <c:axPos val="b"/>
        <c:numFmt formatCode="General" sourceLinked="1"/>
        <c:majorTickMark val="out"/>
        <c:minorTickMark val="none"/>
        <c:tickLblPos val="nextTo"/>
        <c:spPr>
          <a:ln w="3175">
            <a:solidFill>
              <a:srgbClr val="000000"/>
            </a:solidFill>
            <a:prstDash val="solid"/>
          </a:ln>
        </c:spPr>
        <c:txPr>
          <a:bodyPr rot="0" vert="horz"/>
          <a:lstStyle/>
          <a:p>
            <a:pPr>
              <a:defRPr sz="975" b="0" i="0" u="none" strike="noStrike" baseline="0">
                <a:solidFill>
                  <a:srgbClr val="000000"/>
                </a:solidFill>
                <a:latin typeface="Arial"/>
                <a:ea typeface="Arial"/>
                <a:cs typeface="Arial"/>
              </a:defRPr>
            </a:pPr>
            <a:endParaRPr lang="en-US"/>
          </a:p>
        </c:txPr>
        <c:crossAx val="103119872"/>
        <c:crosses val="autoZero"/>
        <c:auto val="1"/>
        <c:lblAlgn val="ctr"/>
        <c:lblOffset val="100"/>
        <c:tickLblSkip val="1"/>
        <c:tickMarkSkip val="1"/>
        <c:noMultiLvlLbl val="0"/>
      </c:catAx>
      <c:valAx>
        <c:axId val="103119872"/>
        <c:scaling>
          <c:orientation val="minMax"/>
        </c:scaling>
        <c:delete val="0"/>
        <c:axPos val="l"/>
        <c:majorGridlines>
          <c:spPr>
            <a:ln w="3175">
              <a:solidFill>
                <a:srgbClr val="000000"/>
              </a:solidFill>
              <a:prstDash val="solid"/>
            </a:ln>
          </c:spPr>
        </c:majorGridlines>
        <c:title>
          <c:tx>
            <c:rich>
              <a:bodyPr/>
              <a:lstStyle/>
              <a:p>
                <a:pPr>
                  <a:defRPr sz="1200" b="0" i="0" u="none" strike="noStrike" baseline="0">
                    <a:solidFill>
                      <a:srgbClr val="000000"/>
                    </a:solidFill>
                    <a:latin typeface="Arial"/>
                    <a:ea typeface="Arial"/>
                    <a:cs typeface="Arial"/>
                  </a:defRPr>
                </a:pPr>
                <a:r>
                  <a:rPr lang="en-GB"/>
                  <a:t>No. of people</a:t>
                </a:r>
              </a:p>
            </c:rich>
          </c:tx>
          <c:layout>
            <c:manualLayout>
              <c:xMode val="edge"/>
              <c:yMode val="edge"/>
              <c:x val="1.3050570962479609E-2"/>
              <c:y val="0.32970084461513155"/>
            </c:manualLayout>
          </c:layout>
          <c:overlay val="0"/>
          <c:spPr>
            <a:noFill/>
            <a:ln w="25400">
              <a:noFill/>
            </a:ln>
          </c:spPr>
        </c:title>
        <c:numFmt formatCode="#,##0" sourceLinked="1"/>
        <c:majorTickMark val="out"/>
        <c:minorTickMark val="none"/>
        <c:tickLblPos val="nextTo"/>
        <c:spPr>
          <a:ln w="3175">
            <a:solidFill>
              <a:srgbClr val="000000"/>
            </a:solidFill>
            <a:prstDash val="solid"/>
          </a:ln>
        </c:spPr>
        <c:txPr>
          <a:bodyPr rot="0" vert="horz"/>
          <a:lstStyle/>
          <a:p>
            <a:pPr>
              <a:defRPr sz="1200" b="0" i="0" u="none" strike="noStrike" baseline="0">
                <a:solidFill>
                  <a:srgbClr val="000000"/>
                </a:solidFill>
                <a:latin typeface="Arial"/>
                <a:ea typeface="Arial"/>
                <a:cs typeface="Arial"/>
              </a:defRPr>
            </a:pPr>
            <a:endParaRPr lang="en-US"/>
          </a:p>
        </c:txPr>
        <c:crossAx val="103117952"/>
        <c:crosses val="autoZero"/>
        <c:crossBetween val="between"/>
      </c:valAx>
      <c:catAx>
        <c:axId val="103126144"/>
        <c:scaling>
          <c:orientation val="minMax"/>
        </c:scaling>
        <c:delete val="1"/>
        <c:axPos val="b"/>
        <c:numFmt formatCode="General" sourceLinked="1"/>
        <c:majorTickMark val="out"/>
        <c:minorTickMark val="none"/>
        <c:tickLblPos val="none"/>
        <c:crossAx val="103127680"/>
        <c:crosses val="autoZero"/>
        <c:auto val="1"/>
        <c:lblAlgn val="ctr"/>
        <c:lblOffset val="100"/>
        <c:noMultiLvlLbl val="0"/>
      </c:catAx>
      <c:valAx>
        <c:axId val="103127680"/>
        <c:scaling>
          <c:orientation val="minMax"/>
        </c:scaling>
        <c:delete val="0"/>
        <c:axPos val="r"/>
        <c:title>
          <c:tx>
            <c:rich>
              <a:bodyPr/>
              <a:lstStyle/>
              <a:p>
                <a:pPr>
                  <a:defRPr sz="1200" b="0" i="0" u="none" strike="noStrike" baseline="0">
                    <a:solidFill>
                      <a:srgbClr val="000000"/>
                    </a:solidFill>
                    <a:latin typeface="Arial"/>
                    <a:ea typeface="Arial"/>
                    <a:cs typeface="Arial"/>
                  </a:defRPr>
                </a:pPr>
                <a:r>
                  <a:rPr lang="en-US"/>
                  <a:t>Percentage of Deanery / Diocese</a:t>
                </a:r>
              </a:p>
            </c:rich>
          </c:tx>
          <c:layout>
            <c:manualLayout>
              <c:xMode val="edge"/>
              <c:yMode val="edge"/>
              <c:x val="0.94453575847880378"/>
              <c:y val="0.1716624114083832"/>
            </c:manualLayout>
          </c:layout>
          <c:overlay val="0"/>
          <c:spPr>
            <a:noFill/>
            <a:ln w="25400">
              <a:noFill/>
            </a:ln>
          </c:spPr>
        </c:title>
        <c:numFmt formatCode="0%" sourceLinked="0"/>
        <c:majorTickMark val="cross"/>
        <c:minorTickMark val="none"/>
        <c:tickLblPos val="nextTo"/>
        <c:spPr>
          <a:ln w="3175">
            <a:solidFill>
              <a:srgbClr val="000000"/>
            </a:solidFill>
            <a:prstDash val="solid"/>
          </a:ln>
        </c:spPr>
        <c:txPr>
          <a:bodyPr rot="0" vert="horz"/>
          <a:lstStyle/>
          <a:p>
            <a:pPr>
              <a:defRPr sz="1200" b="0" i="0" u="none" strike="noStrike" baseline="0">
                <a:solidFill>
                  <a:srgbClr val="000000"/>
                </a:solidFill>
                <a:latin typeface="Arial"/>
                <a:ea typeface="Arial"/>
                <a:cs typeface="Arial"/>
              </a:defRPr>
            </a:pPr>
            <a:endParaRPr lang="en-US"/>
          </a:p>
        </c:txPr>
        <c:crossAx val="103126144"/>
        <c:crosses val="max"/>
        <c:crossBetween val="between"/>
      </c:valAx>
      <c:spPr>
        <a:solidFill>
          <a:srgbClr val="C0C0C0"/>
        </a:solidFill>
        <a:ln w="12700">
          <a:solidFill>
            <a:srgbClr val="808080"/>
          </a:solidFill>
          <a:prstDash val="solid"/>
        </a:ln>
      </c:spPr>
    </c:plotArea>
    <c:legend>
      <c:legendPos val="r"/>
      <c:layout>
        <c:manualLayout>
          <c:xMode val="edge"/>
          <c:yMode val="edge"/>
          <c:x val="0.17128888032161271"/>
          <c:y val="0.10626717135767651"/>
          <c:w val="0.22675385109242074"/>
          <c:h val="0.19891034638744581"/>
        </c:manualLayout>
      </c:layout>
      <c:overlay val="0"/>
      <c:spPr>
        <a:solidFill>
          <a:srgbClr val="FFFFFF"/>
        </a:solidFill>
        <a:ln w="3175">
          <a:solidFill>
            <a:srgbClr val="000000"/>
          </a:solidFill>
          <a:prstDash val="solid"/>
        </a:ln>
      </c:spPr>
      <c:txPr>
        <a:bodyPr/>
        <a:lstStyle/>
        <a:p>
          <a:pPr>
            <a:defRPr sz="1100"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3175">
      <a:solidFill>
        <a:srgbClr val="000000"/>
      </a:solidFill>
      <a:prstDash val="solid"/>
    </a:ln>
  </c:spPr>
  <c:txPr>
    <a:bodyPr/>
    <a:lstStyle/>
    <a:p>
      <a:pPr>
        <a:defRPr sz="800" b="0" i="0" u="none" strike="noStrike" baseline="0">
          <a:solidFill>
            <a:srgbClr val="000000"/>
          </a:solidFill>
          <a:latin typeface="Arial"/>
          <a:ea typeface="Arial"/>
          <a:cs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1" i="0" u="none" strike="noStrike" baseline="0">
                <a:solidFill>
                  <a:srgbClr val="000000"/>
                </a:solidFill>
                <a:latin typeface="Arial"/>
                <a:ea typeface="Arial"/>
                <a:cs typeface="Arial"/>
              </a:defRPr>
            </a:pPr>
            <a:r>
              <a:rPr lang="en-GB"/>
              <a:t>Country of Birth (top 8 - after UK)</a:t>
            </a:r>
          </a:p>
        </c:rich>
      </c:tx>
      <c:layout>
        <c:manualLayout>
          <c:xMode val="edge"/>
          <c:yMode val="edge"/>
          <c:x val="0.27659574468085107"/>
          <c:y val="3.3932135728542916E-2"/>
        </c:manualLayout>
      </c:layout>
      <c:overlay val="0"/>
      <c:spPr>
        <a:noFill/>
        <a:ln w="25400">
          <a:noFill/>
        </a:ln>
      </c:spPr>
    </c:title>
    <c:autoTitleDeleted val="0"/>
    <c:plotArea>
      <c:layout>
        <c:manualLayout>
          <c:layoutTarget val="inner"/>
          <c:xMode val="edge"/>
          <c:yMode val="edge"/>
          <c:x val="0.16202945990180034"/>
          <c:y val="9.580856998614104E-2"/>
          <c:w val="0.73322422258592501"/>
          <c:h val="0.69062010865009993"/>
        </c:manualLayout>
      </c:layout>
      <c:barChart>
        <c:barDir val="col"/>
        <c:grouping val="clustered"/>
        <c:varyColors val="0"/>
        <c:ser>
          <c:idx val="0"/>
          <c:order val="0"/>
          <c:tx>
            <c:strRef>
              <c:f>Deanery_Report!$N$185</c:f>
              <c:strCache>
                <c:ptCount val="1"/>
                <c:pt idx="0">
                  <c:v>No. of People</c:v>
                </c:pt>
              </c:strCache>
            </c:strRef>
          </c:tx>
          <c:spPr>
            <a:solidFill>
              <a:srgbClr val="CCFFFF"/>
            </a:solidFill>
            <a:ln w="12700">
              <a:solidFill>
                <a:srgbClr val="000000"/>
              </a:solidFill>
              <a:prstDash val="solid"/>
            </a:ln>
          </c:spPr>
          <c:invertIfNegative val="0"/>
          <c:cat>
            <c:strRef>
              <c:f>Deanery_Report!$Q$110:$Q$117</c:f>
              <c:strCache>
                <c:ptCount val="8"/>
                <c:pt idx="0">
                  <c:v>Other Africa</c:v>
                </c:pt>
                <c:pt idx="1">
                  <c:v>India</c:v>
                </c:pt>
                <c:pt idx="2">
                  <c:v>Other Asia</c:v>
                </c:pt>
                <c:pt idx="3">
                  <c:v>Other European</c:v>
                </c:pt>
                <c:pt idx="4">
                  <c:v>Ireland</c:v>
                </c:pt>
                <c:pt idx="5">
                  <c:v>Poland</c:v>
                </c:pt>
                <c:pt idx="6">
                  <c:v>Pakistan</c:v>
                </c:pt>
                <c:pt idx="7">
                  <c:v>Caribbean</c:v>
                </c:pt>
              </c:strCache>
            </c:strRef>
          </c:cat>
          <c:val>
            <c:numRef>
              <c:f>Deanery_Report!$S$110:$S$117</c:f>
              <c:numCache>
                <c:formatCode>#,##0</c:formatCode>
                <c:ptCount val="8"/>
                <c:pt idx="0">
                  <c:v>28715.000120000001</c:v>
                </c:pt>
                <c:pt idx="1">
                  <c:v>24699.000179999999</c:v>
                </c:pt>
                <c:pt idx="2">
                  <c:v>24022.00014</c:v>
                </c:pt>
                <c:pt idx="3">
                  <c:v>12888.00009</c:v>
                </c:pt>
                <c:pt idx="4">
                  <c:v>5454.0000200000004</c:v>
                </c:pt>
                <c:pt idx="5">
                  <c:v>4104.0000799999998</c:v>
                </c:pt>
                <c:pt idx="6">
                  <c:v>3995.0001900000002</c:v>
                </c:pt>
                <c:pt idx="7">
                  <c:v>2989.0002300000001</c:v>
                </c:pt>
              </c:numCache>
            </c:numRef>
          </c:val>
        </c:ser>
        <c:dLbls>
          <c:showLegendKey val="0"/>
          <c:showVal val="0"/>
          <c:showCatName val="0"/>
          <c:showSerName val="0"/>
          <c:showPercent val="0"/>
          <c:showBubbleSize val="0"/>
        </c:dLbls>
        <c:gapWidth val="150"/>
        <c:axId val="102990592"/>
        <c:axId val="102992512"/>
      </c:barChart>
      <c:lineChart>
        <c:grouping val="standard"/>
        <c:varyColors val="0"/>
        <c:ser>
          <c:idx val="1"/>
          <c:order val="1"/>
          <c:tx>
            <c:strRef>
              <c:f>Deanery_Report!$N$186</c:f>
              <c:strCache>
                <c:ptCount val="1"/>
                <c:pt idx="0">
                  <c:v>Deanery %</c:v>
                </c:pt>
              </c:strCache>
            </c:strRef>
          </c:tx>
          <c:spPr>
            <a:ln w="28575">
              <a:noFill/>
            </a:ln>
          </c:spPr>
          <c:marker>
            <c:symbol val="square"/>
            <c:size val="8"/>
            <c:spPr>
              <a:solidFill>
                <a:srgbClr val="FFFF00"/>
              </a:solidFill>
              <a:ln>
                <a:solidFill>
                  <a:srgbClr val="000000"/>
                </a:solidFill>
                <a:prstDash val="solid"/>
              </a:ln>
            </c:spPr>
          </c:marker>
          <c:cat>
            <c:strRef>
              <c:f>Deanery_Report!$R$165:$W$165</c:f>
              <c:strCache>
                <c:ptCount val="6"/>
                <c:pt idx="0">
                  <c:v>5-11</c:v>
                </c:pt>
                <c:pt idx="1">
                  <c:v>12-16</c:v>
                </c:pt>
                <c:pt idx="2">
                  <c:v>17-18</c:v>
                </c:pt>
                <c:pt idx="3">
                  <c:v>19-24</c:v>
                </c:pt>
                <c:pt idx="4">
                  <c:v>25-35</c:v>
                </c:pt>
                <c:pt idx="5">
                  <c:v>36-65</c:v>
                </c:pt>
              </c:strCache>
            </c:strRef>
          </c:cat>
          <c:val>
            <c:numRef>
              <c:f>Deanery_Report!$T$110:$T$117</c:f>
              <c:numCache>
                <c:formatCode>0.0%</c:formatCode>
                <c:ptCount val="8"/>
                <c:pt idx="0">
                  <c:v>0.10509422474023812</c:v>
                </c:pt>
                <c:pt idx="1">
                  <c:v>9.0396039175642581E-2</c:v>
                </c:pt>
                <c:pt idx="2">
                  <c:v>8.791828211293741E-2</c:v>
                </c:pt>
                <c:pt idx="3">
                  <c:v>4.7168879409730226E-2</c:v>
                </c:pt>
                <c:pt idx="4">
                  <c:v>1.9961131862782776E-2</c:v>
                </c:pt>
                <c:pt idx="5">
                  <c:v>1.5020257877034451E-2</c:v>
                </c:pt>
                <c:pt idx="6">
                  <c:v>1.4621328436378011E-2</c:v>
                </c:pt>
                <c:pt idx="7">
                  <c:v>1.0939462323089254E-2</c:v>
                </c:pt>
              </c:numCache>
            </c:numRef>
          </c:val>
          <c:smooth val="0"/>
        </c:ser>
        <c:ser>
          <c:idx val="2"/>
          <c:order val="2"/>
          <c:tx>
            <c:v>Diocese %</c:v>
          </c:tx>
          <c:spPr>
            <a:ln w="28575">
              <a:noFill/>
            </a:ln>
          </c:spPr>
          <c:marker>
            <c:symbol val="triangle"/>
            <c:size val="9"/>
            <c:spPr>
              <a:solidFill>
                <a:srgbClr val="00FF00"/>
              </a:solidFill>
              <a:ln>
                <a:solidFill>
                  <a:srgbClr val="000000"/>
                </a:solidFill>
                <a:prstDash val="solid"/>
              </a:ln>
            </c:spPr>
          </c:marker>
          <c:val>
            <c:numRef>
              <c:f>Deanery_Report!$U$110:$U$117</c:f>
              <c:numCache>
                <c:formatCode>0.0%</c:formatCode>
                <c:ptCount val="8"/>
                <c:pt idx="0">
                  <c:v>5.4649345654335643E-2</c:v>
                </c:pt>
                <c:pt idx="1">
                  <c:v>3.9511644083954162E-2</c:v>
                </c:pt>
                <c:pt idx="2">
                  <c:v>6.5432561643437401E-2</c:v>
                </c:pt>
                <c:pt idx="3">
                  <c:v>6.6266068715968046E-2</c:v>
                </c:pt>
                <c:pt idx="4">
                  <c:v>1.9055886579884364E-2</c:v>
                </c:pt>
                <c:pt idx="5">
                  <c:v>2.3783771341390068E-2</c:v>
                </c:pt>
                <c:pt idx="6">
                  <c:v>1.0186779813290404E-2</c:v>
                </c:pt>
                <c:pt idx="7">
                  <c:v>1.5719101654283515E-2</c:v>
                </c:pt>
              </c:numCache>
            </c:numRef>
          </c:val>
          <c:smooth val="0"/>
        </c:ser>
        <c:dLbls>
          <c:showLegendKey val="0"/>
          <c:showVal val="0"/>
          <c:showCatName val="0"/>
          <c:showSerName val="0"/>
          <c:showPercent val="0"/>
          <c:showBubbleSize val="0"/>
        </c:dLbls>
        <c:marker val="1"/>
        <c:smooth val="0"/>
        <c:axId val="103002880"/>
        <c:axId val="103004416"/>
      </c:lineChart>
      <c:catAx>
        <c:axId val="102990592"/>
        <c:scaling>
          <c:orientation val="minMax"/>
        </c:scaling>
        <c:delete val="0"/>
        <c:axPos val="b"/>
        <c:numFmt formatCode="General" sourceLinked="1"/>
        <c:majorTickMark val="out"/>
        <c:minorTickMark val="none"/>
        <c:tickLblPos val="nextTo"/>
        <c:spPr>
          <a:ln w="3175">
            <a:solidFill>
              <a:srgbClr val="000000"/>
            </a:solidFill>
            <a:prstDash val="solid"/>
          </a:ln>
        </c:spPr>
        <c:txPr>
          <a:bodyPr rot="-2700000" vert="horz"/>
          <a:lstStyle/>
          <a:p>
            <a:pPr>
              <a:defRPr sz="1100" b="0" i="0" u="none" strike="noStrike" baseline="0">
                <a:solidFill>
                  <a:srgbClr val="000000"/>
                </a:solidFill>
                <a:latin typeface="Arial"/>
                <a:ea typeface="Arial"/>
                <a:cs typeface="Arial"/>
              </a:defRPr>
            </a:pPr>
            <a:endParaRPr lang="en-US"/>
          </a:p>
        </c:txPr>
        <c:crossAx val="102992512"/>
        <c:crosses val="autoZero"/>
        <c:auto val="1"/>
        <c:lblAlgn val="ctr"/>
        <c:lblOffset val="100"/>
        <c:tickLblSkip val="1"/>
        <c:tickMarkSkip val="1"/>
        <c:noMultiLvlLbl val="0"/>
      </c:catAx>
      <c:valAx>
        <c:axId val="102992512"/>
        <c:scaling>
          <c:orientation val="minMax"/>
        </c:scaling>
        <c:delete val="0"/>
        <c:axPos val="l"/>
        <c:majorGridlines>
          <c:spPr>
            <a:ln w="3175">
              <a:solidFill>
                <a:srgbClr val="000000"/>
              </a:solidFill>
              <a:prstDash val="solid"/>
            </a:ln>
          </c:spPr>
        </c:majorGridlines>
        <c:title>
          <c:tx>
            <c:rich>
              <a:bodyPr/>
              <a:lstStyle/>
              <a:p>
                <a:pPr>
                  <a:defRPr sz="1150" b="0" i="0" u="none" strike="noStrike" baseline="0">
                    <a:solidFill>
                      <a:srgbClr val="000000"/>
                    </a:solidFill>
                    <a:latin typeface="Arial"/>
                    <a:ea typeface="Arial"/>
                    <a:cs typeface="Arial"/>
                  </a:defRPr>
                </a:pPr>
                <a:r>
                  <a:rPr lang="en-GB"/>
                  <a:t>No. of people</a:t>
                </a:r>
              </a:p>
            </c:rich>
          </c:tx>
          <c:layout>
            <c:manualLayout>
              <c:xMode val="edge"/>
              <c:yMode val="edge"/>
              <c:x val="1.1456628477905077E-2"/>
              <c:y val="0.33333396199726567"/>
            </c:manualLayout>
          </c:layout>
          <c:overlay val="0"/>
          <c:spPr>
            <a:noFill/>
            <a:ln w="25400">
              <a:noFill/>
            </a:ln>
          </c:spPr>
        </c:title>
        <c:numFmt formatCode="#,##0" sourceLinked="1"/>
        <c:majorTickMark val="out"/>
        <c:minorTickMark val="none"/>
        <c:tickLblPos val="nextTo"/>
        <c:spPr>
          <a:ln w="3175">
            <a:solidFill>
              <a:srgbClr val="000000"/>
            </a:solidFill>
            <a:prstDash val="solid"/>
          </a:ln>
        </c:spPr>
        <c:txPr>
          <a:bodyPr rot="0" vert="horz"/>
          <a:lstStyle/>
          <a:p>
            <a:pPr>
              <a:defRPr sz="1150" b="0" i="0" u="none" strike="noStrike" baseline="0">
                <a:solidFill>
                  <a:srgbClr val="000000"/>
                </a:solidFill>
                <a:latin typeface="Arial"/>
                <a:ea typeface="Arial"/>
                <a:cs typeface="Arial"/>
              </a:defRPr>
            </a:pPr>
            <a:endParaRPr lang="en-US"/>
          </a:p>
        </c:txPr>
        <c:crossAx val="102990592"/>
        <c:crosses val="autoZero"/>
        <c:crossBetween val="between"/>
      </c:valAx>
      <c:catAx>
        <c:axId val="103002880"/>
        <c:scaling>
          <c:orientation val="minMax"/>
        </c:scaling>
        <c:delete val="1"/>
        <c:axPos val="b"/>
        <c:numFmt formatCode="General" sourceLinked="1"/>
        <c:majorTickMark val="out"/>
        <c:minorTickMark val="none"/>
        <c:tickLblPos val="none"/>
        <c:crossAx val="103004416"/>
        <c:crosses val="autoZero"/>
        <c:auto val="1"/>
        <c:lblAlgn val="ctr"/>
        <c:lblOffset val="100"/>
        <c:noMultiLvlLbl val="0"/>
      </c:catAx>
      <c:valAx>
        <c:axId val="103004416"/>
        <c:scaling>
          <c:orientation val="minMax"/>
        </c:scaling>
        <c:delete val="0"/>
        <c:axPos val="r"/>
        <c:title>
          <c:tx>
            <c:rich>
              <a:bodyPr/>
              <a:lstStyle/>
              <a:p>
                <a:pPr>
                  <a:defRPr sz="1150" b="0" i="0" u="none" strike="noStrike" baseline="0">
                    <a:solidFill>
                      <a:srgbClr val="000000"/>
                    </a:solidFill>
                    <a:latin typeface="Arial"/>
                    <a:ea typeface="Arial"/>
                    <a:cs typeface="Arial"/>
                  </a:defRPr>
                </a:pPr>
                <a:r>
                  <a:rPr lang="en-US"/>
                  <a:t>Percentage of Deanery / Diocese</a:t>
                </a:r>
              </a:p>
            </c:rich>
          </c:tx>
          <c:layout>
            <c:manualLayout>
              <c:xMode val="edge"/>
              <c:yMode val="edge"/>
              <c:x val="0.94762684124386265"/>
              <c:y val="0.26347347300150364"/>
            </c:manualLayout>
          </c:layout>
          <c:overlay val="0"/>
          <c:spPr>
            <a:noFill/>
            <a:ln w="25400">
              <a:noFill/>
            </a:ln>
          </c:spPr>
        </c:title>
        <c:numFmt formatCode="0%" sourceLinked="0"/>
        <c:majorTickMark val="cross"/>
        <c:minorTickMark val="none"/>
        <c:tickLblPos val="nextTo"/>
        <c:spPr>
          <a:ln w="3175">
            <a:solidFill>
              <a:srgbClr val="000000"/>
            </a:solidFill>
            <a:prstDash val="solid"/>
          </a:ln>
        </c:spPr>
        <c:txPr>
          <a:bodyPr rot="0" vert="horz"/>
          <a:lstStyle/>
          <a:p>
            <a:pPr>
              <a:defRPr sz="1150" b="0" i="0" u="none" strike="noStrike" baseline="0">
                <a:solidFill>
                  <a:srgbClr val="000000"/>
                </a:solidFill>
                <a:latin typeface="Arial"/>
                <a:ea typeface="Arial"/>
                <a:cs typeface="Arial"/>
              </a:defRPr>
            </a:pPr>
            <a:endParaRPr lang="en-US"/>
          </a:p>
        </c:txPr>
        <c:crossAx val="103002880"/>
        <c:crosses val="max"/>
        <c:crossBetween val="between"/>
      </c:valAx>
      <c:spPr>
        <a:solidFill>
          <a:srgbClr val="C0C0C0"/>
        </a:solidFill>
        <a:ln w="12700">
          <a:solidFill>
            <a:srgbClr val="808080"/>
          </a:solidFill>
          <a:prstDash val="solid"/>
        </a:ln>
      </c:spPr>
    </c:plotArea>
    <c:legend>
      <c:legendPos val="r"/>
      <c:layout>
        <c:manualLayout>
          <c:xMode val="edge"/>
          <c:yMode val="edge"/>
          <c:x val="0.63829787234042612"/>
          <c:y val="0.13173678373094388"/>
          <c:w val="0.21440261865793786"/>
          <c:h val="0.14570886685392279"/>
        </c:manualLayout>
      </c:layout>
      <c:overlay val="0"/>
      <c:spPr>
        <a:solidFill>
          <a:srgbClr val="FFFFFF"/>
        </a:solidFill>
        <a:ln w="3175">
          <a:solidFill>
            <a:srgbClr val="000000"/>
          </a:solidFill>
          <a:prstDash val="solid"/>
        </a:ln>
      </c:spPr>
      <c:txPr>
        <a:bodyPr/>
        <a:lstStyle/>
        <a:p>
          <a:pPr>
            <a:defRPr sz="1100"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3175">
      <a:solidFill>
        <a:srgbClr val="000000"/>
      </a:solidFill>
      <a:prstDash val="solid"/>
    </a:ln>
  </c:spPr>
  <c:txPr>
    <a:bodyPr/>
    <a:lstStyle/>
    <a:p>
      <a:pPr>
        <a:defRPr sz="800" b="0" i="0" u="none" strike="noStrike" baseline="0">
          <a:solidFill>
            <a:srgbClr val="000000"/>
          </a:solidFill>
          <a:latin typeface="Arial"/>
          <a:ea typeface="Arial"/>
          <a:cs typeface="Arial"/>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502516"/>
          </a:xfrm>
          <a:prstGeom prst="rect">
            <a:avLst/>
          </a:prstGeom>
        </p:spPr>
        <p:txBody>
          <a:bodyPr vert="horz" lIns="96551" tIns="48276" rIns="96551" bIns="48276" rtlCol="0"/>
          <a:lstStyle>
            <a:lvl1pPr algn="l">
              <a:defRPr sz="1300"/>
            </a:lvl1pPr>
          </a:lstStyle>
          <a:p>
            <a:endParaRPr lang="en-GB"/>
          </a:p>
        </p:txBody>
      </p:sp>
      <p:sp>
        <p:nvSpPr>
          <p:cNvPr id="3" name="Date Placeholder 2"/>
          <p:cNvSpPr>
            <a:spLocks noGrp="1"/>
          </p:cNvSpPr>
          <p:nvPr>
            <p:ph type="dt" sz="quarter" idx="1"/>
          </p:nvPr>
        </p:nvSpPr>
        <p:spPr>
          <a:xfrm>
            <a:off x="3898102" y="0"/>
            <a:ext cx="2982119" cy="502516"/>
          </a:xfrm>
          <a:prstGeom prst="rect">
            <a:avLst/>
          </a:prstGeom>
        </p:spPr>
        <p:txBody>
          <a:bodyPr vert="horz" lIns="96551" tIns="48276" rIns="96551" bIns="48276" rtlCol="0"/>
          <a:lstStyle>
            <a:lvl1pPr algn="r">
              <a:defRPr sz="1300"/>
            </a:lvl1pPr>
          </a:lstStyle>
          <a:p>
            <a:fld id="{14F63C7C-DC17-409C-B44C-BC77E88E86AA}" type="datetimeFigureOut">
              <a:rPr lang="en-GB" smtClean="0"/>
              <a:t>02/06/2015</a:t>
            </a:fld>
            <a:endParaRPr lang="en-GB"/>
          </a:p>
        </p:txBody>
      </p:sp>
      <p:sp>
        <p:nvSpPr>
          <p:cNvPr id="4" name="Footer Placeholder 3"/>
          <p:cNvSpPr>
            <a:spLocks noGrp="1"/>
          </p:cNvSpPr>
          <p:nvPr>
            <p:ph type="ftr" sz="quarter" idx="2"/>
          </p:nvPr>
        </p:nvSpPr>
        <p:spPr>
          <a:xfrm>
            <a:off x="0" y="9513023"/>
            <a:ext cx="2982119" cy="502515"/>
          </a:xfrm>
          <a:prstGeom prst="rect">
            <a:avLst/>
          </a:prstGeom>
        </p:spPr>
        <p:txBody>
          <a:bodyPr vert="horz" lIns="96551" tIns="48276" rIns="96551" bIns="48276" rtlCol="0" anchor="b"/>
          <a:lstStyle>
            <a:lvl1pPr algn="l">
              <a:defRPr sz="1300"/>
            </a:lvl1pPr>
          </a:lstStyle>
          <a:p>
            <a:endParaRPr lang="en-GB"/>
          </a:p>
        </p:txBody>
      </p:sp>
      <p:sp>
        <p:nvSpPr>
          <p:cNvPr id="5" name="Slide Number Placeholder 4"/>
          <p:cNvSpPr>
            <a:spLocks noGrp="1"/>
          </p:cNvSpPr>
          <p:nvPr>
            <p:ph type="sldNum" sz="quarter" idx="3"/>
          </p:nvPr>
        </p:nvSpPr>
        <p:spPr>
          <a:xfrm>
            <a:off x="3898102" y="9513023"/>
            <a:ext cx="2982119" cy="502515"/>
          </a:xfrm>
          <a:prstGeom prst="rect">
            <a:avLst/>
          </a:prstGeom>
        </p:spPr>
        <p:txBody>
          <a:bodyPr vert="horz" lIns="96551" tIns="48276" rIns="96551" bIns="48276" rtlCol="0" anchor="b"/>
          <a:lstStyle>
            <a:lvl1pPr algn="r">
              <a:defRPr sz="1300"/>
            </a:lvl1pPr>
          </a:lstStyle>
          <a:p>
            <a:fld id="{32A00D36-46DD-4B99-AD12-83C1BF16EA60}" type="slidenum">
              <a:rPr lang="en-GB" smtClean="0"/>
              <a:t>‹#›</a:t>
            </a:fld>
            <a:endParaRPr lang="en-GB"/>
          </a:p>
        </p:txBody>
      </p:sp>
    </p:spTree>
    <p:extLst>
      <p:ext uri="{BB962C8B-B14F-4D97-AF65-F5344CB8AC3E}">
        <p14:creationId xmlns:p14="http://schemas.microsoft.com/office/powerpoint/2010/main" val="578005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502516"/>
          </a:xfrm>
          <a:prstGeom prst="rect">
            <a:avLst/>
          </a:prstGeom>
        </p:spPr>
        <p:txBody>
          <a:bodyPr vert="horz" lIns="96551" tIns="48276" rIns="96551" bIns="48276" rtlCol="0"/>
          <a:lstStyle>
            <a:lvl1pPr algn="l">
              <a:defRPr sz="1300"/>
            </a:lvl1pPr>
          </a:lstStyle>
          <a:p>
            <a:endParaRPr lang="en-GB"/>
          </a:p>
        </p:txBody>
      </p:sp>
      <p:sp>
        <p:nvSpPr>
          <p:cNvPr id="3" name="Date Placeholder 2"/>
          <p:cNvSpPr>
            <a:spLocks noGrp="1"/>
          </p:cNvSpPr>
          <p:nvPr>
            <p:ph type="dt" idx="1"/>
          </p:nvPr>
        </p:nvSpPr>
        <p:spPr>
          <a:xfrm>
            <a:off x="3898102" y="0"/>
            <a:ext cx="2982119" cy="502516"/>
          </a:xfrm>
          <a:prstGeom prst="rect">
            <a:avLst/>
          </a:prstGeom>
        </p:spPr>
        <p:txBody>
          <a:bodyPr vert="horz" lIns="96551" tIns="48276" rIns="96551" bIns="48276" rtlCol="0"/>
          <a:lstStyle>
            <a:lvl1pPr algn="r">
              <a:defRPr sz="1300"/>
            </a:lvl1pPr>
          </a:lstStyle>
          <a:p>
            <a:fld id="{E40FE9F9-D4FC-44BF-97B7-A0B48E7A9D33}" type="datetimeFigureOut">
              <a:rPr lang="en-GB" smtClean="0"/>
              <a:t>02/06/2015</a:t>
            </a:fld>
            <a:endParaRPr lang="en-GB"/>
          </a:p>
        </p:txBody>
      </p:sp>
      <p:sp>
        <p:nvSpPr>
          <p:cNvPr id="4" name="Slide Image Placeholder 3"/>
          <p:cNvSpPr>
            <a:spLocks noGrp="1" noRot="1" noChangeAspect="1"/>
          </p:cNvSpPr>
          <p:nvPr>
            <p:ph type="sldImg" idx="2"/>
          </p:nvPr>
        </p:nvSpPr>
        <p:spPr>
          <a:xfrm>
            <a:off x="438150" y="1252538"/>
            <a:ext cx="6007100" cy="3379787"/>
          </a:xfrm>
          <a:prstGeom prst="rect">
            <a:avLst/>
          </a:prstGeom>
          <a:noFill/>
          <a:ln w="12700">
            <a:solidFill>
              <a:prstClr val="black"/>
            </a:solidFill>
          </a:ln>
        </p:spPr>
        <p:txBody>
          <a:bodyPr vert="horz" lIns="96551" tIns="48276" rIns="96551" bIns="48276" rtlCol="0" anchor="ctr"/>
          <a:lstStyle/>
          <a:p>
            <a:endParaRPr lang="en-GB"/>
          </a:p>
        </p:txBody>
      </p:sp>
      <p:sp>
        <p:nvSpPr>
          <p:cNvPr id="5" name="Notes Placeholder 4"/>
          <p:cNvSpPr>
            <a:spLocks noGrp="1"/>
          </p:cNvSpPr>
          <p:nvPr>
            <p:ph type="body" sz="quarter" idx="3"/>
          </p:nvPr>
        </p:nvSpPr>
        <p:spPr>
          <a:xfrm>
            <a:off x="688182" y="4819978"/>
            <a:ext cx="5505450" cy="3943618"/>
          </a:xfrm>
          <a:prstGeom prst="rect">
            <a:avLst/>
          </a:prstGeom>
        </p:spPr>
        <p:txBody>
          <a:bodyPr vert="horz" lIns="96551" tIns="48276" rIns="96551" bIns="4827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513023"/>
            <a:ext cx="2982119" cy="502515"/>
          </a:xfrm>
          <a:prstGeom prst="rect">
            <a:avLst/>
          </a:prstGeom>
        </p:spPr>
        <p:txBody>
          <a:bodyPr vert="horz" lIns="96551" tIns="48276" rIns="96551" bIns="48276" rtlCol="0" anchor="b"/>
          <a:lstStyle>
            <a:lvl1pPr algn="l">
              <a:defRPr sz="1300"/>
            </a:lvl1pPr>
          </a:lstStyle>
          <a:p>
            <a:endParaRPr lang="en-GB"/>
          </a:p>
        </p:txBody>
      </p:sp>
      <p:sp>
        <p:nvSpPr>
          <p:cNvPr id="7" name="Slide Number Placeholder 6"/>
          <p:cNvSpPr>
            <a:spLocks noGrp="1"/>
          </p:cNvSpPr>
          <p:nvPr>
            <p:ph type="sldNum" sz="quarter" idx="5"/>
          </p:nvPr>
        </p:nvSpPr>
        <p:spPr>
          <a:xfrm>
            <a:off x="3898102" y="9513023"/>
            <a:ext cx="2982119" cy="502515"/>
          </a:xfrm>
          <a:prstGeom prst="rect">
            <a:avLst/>
          </a:prstGeom>
        </p:spPr>
        <p:txBody>
          <a:bodyPr vert="horz" lIns="96551" tIns="48276" rIns="96551" bIns="48276" rtlCol="0" anchor="b"/>
          <a:lstStyle>
            <a:lvl1pPr algn="r">
              <a:defRPr sz="1300"/>
            </a:lvl1pPr>
          </a:lstStyle>
          <a:p>
            <a:fld id="{4C021716-1DB4-431B-AC68-4E3D02B3AE95}" type="slidenum">
              <a:rPr lang="en-GB" smtClean="0"/>
              <a:t>‹#›</a:t>
            </a:fld>
            <a:endParaRPr lang="en-GB"/>
          </a:p>
        </p:txBody>
      </p:sp>
    </p:spTree>
    <p:extLst>
      <p:ext uri="{BB962C8B-B14F-4D97-AF65-F5344CB8AC3E}">
        <p14:creationId xmlns:p14="http://schemas.microsoft.com/office/powerpoint/2010/main" val="3768979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Harrow lowest at 37% Christian</a:t>
            </a:r>
            <a:endParaRPr lang="en-GB" dirty="0"/>
          </a:p>
        </p:txBody>
      </p:sp>
      <p:sp>
        <p:nvSpPr>
          <p:cNvPr id="4" name="Slide Number Placeholder 3"/>
          <p:cNvSpPr>
            <a:spLocks noGrp="1"/>
          </p:cNvSpPr>
          <p:nvPr>
            <p:ph type="sldNum" sz="quarter" idx="10"/>
          </p:nvPr>
        </p:nvSpPr>
        <p:spPr/>
        <p:txBody>
          <a:bodyPr/>
          <a:lstStyle/>
          <a:p>
            <a:fld id="{4C021716-1DB4-431B-AC68-4E3D02B3AE95}" type="slidenum">
              <a:rPr lang="en-GB" smtClean="0"/>
              <a:t>2</a:t>
            </a:fld>
            <a:endParaRPr lang="en-GB"/>
          </a:p>
        </p:txBody>
      </p:sp>
    </p:spTree>
    <p:extLst>
      <p:ext uri="{BB962C8B-B14F-4D97-AF65-F5344CB8AC3E}">
        <p14:creationId xmlns:p14="http://schemas.microsoft.com/office/powerpoint/2010/main" val="3292269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Greater proportion of non</a:t>
            </a:r>
            <a:r>
              <a:rPr lang="en-GB" baseline="0" dirty="0" smtClean="0"/>
              <a:t> British than Brent (55%) and Harrow (64%)</a:t>
            </a:r>
            <a:endParaRPr lang="en-GB" dirty="0"/>
          </a:p>
        </p:txBody>
      </p:sp>
      <p:sp>
        <p:nvSpPr>
          <p:cNvPr id="4" name="Slide Number Placeholder 3"/>
          <p:cNvSpPr>
            <a:spLocks noGrp="1"/>
          </p:cNvSpPr>
          <p:nvPr>
            <p:ph type="sldNum" sz="quarter" idx="10"/>
          </p:nvPr>
        </p:nvSpPr>
        <p:spPr/>
        <p:txBody>
          <a:bodyPr/>
          <a:lstStyle/>
          <a:p>
            <a:fld id="{4C021716-1DB4-431B-AC68-4E3D02B3AE95}" type="slidenum">
              <a:rPr lang="en-GB" smtClean="0"/>
              <a:t>4</a:t>
            </a:fld>
            <a:endParaRPr lang="en-GB"/>
          </a:p>
        </p:txBody>
      </p:sp>
    </p:spTree>
    <p:extLst>
      <p:ext uri="{BB962C8B-B14F-4D97-AF65-F5344CB8AC3E}">
        <p14:creationId xmlns:p14="http://schemas.microsoft.com/office/powerpoint/2010/main" val="5346024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More stable than Brent: long established South</a:t>
            </a:r>
            <a:r>
              <a:rPr lang="en-GB" baseline="0" dirty="0" smtClean="0"/>
              <a:t> Asian population</a:t>
            </a:r>
            <a:endParaRPr lang="en-GB" dirty="0"/>
          </a:p>
        </p:txBody>
      </p:sp>
      <p:sp>
        <p:nvSpPr>
          <p:cNvPr id="4" name="Slide Number Placeholder 3"/>
          <p:cNvSpPr>
            <a:spLocks noGrp="1"/>
          </p:cNvSpPr>
          <p:nvPr>
            <p:ph type="sldNum" sz="quarter" idx="10"/>
          </p:nvPr>
        </p:nvSpPr>
        <p:spPr/>
        <p:txBody>
          <a:bodyPr/>
          <a:lstStyle/>
          <a:p>
            <a:fld id="{4C021716-1DB4-431B-AC68-4E3D02B3AE95}" type="slidenum">
              <a:rPr lang="en-GB" smtClean="0"/>
              <a:t>6</a:t>
            </a:fld>
            <a:endParaRPr lang="en-GB"/>
          </a:p>
        </p:txBody>
      </p:sp>
    </p:spTree>
    <p:extLst>
      <p:ext uri="{BB962C8B-B14F-4D97-AF65-F5344CB8AC3E}">
        <p14:creationId xmlns:p14="http://schemas.microsoft.com/office/powerpoint/2010/main" val="1707295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Contrast with Harrow</a:t>
            </a:r>
            <a:endParaRPr lang="en-GB" dirty="0"/>
          </a:p>
        </p:txBody>
      </p:sp>
      <p:sp>
        <p:nvSpPr>
          <p:cNvPr id="4" name="Slide Number Placeholder 3"/>
          <p:cNvSpPr>
            <a:spLocks noGrp="1"/>
          </p:cNvSpPr>
          <p:nvPr>
            <p:ph type="sldNum" sz="quarter" idx="10"/>
          </p:nvPr>
        </p:nvSpPr>
        <p:spPr/>
        <p:txBody>
          <a:bodyPr/>
          <a:lstStyle/>
          <a:p>
            <a:fld id="{4C021716-1DB4-431B-AC68-4E3D02B3AE95}" type="slidenum">
              <a:rPr lang="en-GB" smtClean="0"/>
              <a:t>7</a:t>
            </a:fld>
            <a:endParaRPr lang="en-GB"/>
          </a:p>
        </p:txBody>
      </p:sp>
    </p:spTree>
    <p:extLst>
      <p:ext uri="{BB962C8B-B14F-4D97-AF65-F5344CB8AC3E}">
        <p14:creationId xmlns:p14="http://schemas.microsoft.com/office/powerpoint/2010/main" val="13069182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D8E9267-15F6-447D-A23B-ECC9DEEED206}" type="datetimeFigureOut">
              <a:rPr lang="en-GB" smtClean="0"/>
              <a:t>02/06/2015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A0D7F0-2161-41D1-8829-E591735402A2}" type="slidenum">
              <a:rPr lang="en-GB" smtClean="0"/>
              <a:t>‹#›</a:t>
            </a:fld>
            <a:endParaRPr lang="en-GB"/>
          </a:p>
        </p:txBody>
      </p:sp>
    </p:spTree>
    <p:extLst>
      <p:ext uri="{BB962C8B-B14F-4D97-AF65-F5344CB8AC3E}">
        <p14:creationId xmlns:p14="http://schemas.microsoft.com/office/powerpoint/2010/main" val="4294690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D8E9267-15F6-447D-A23B-ECC9DEEED206}" type="datetimeFigureOut">
              <a:rPr lang="en-GB" smtClean="0"/>
              <a:t>02/06/2015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A0D7F0-2161-41D1-8829-E591735402A2}" type="slidenum">
              <a:rPr lang="en-GB" smtClean="0"/>
              <a:t>‹#›</a:t>
            </a:fld>
            <a:endParaRPr lang="en-GB"/>
          </a:p>
        </p:txBody>
      </p:sp>
    </p:spTree>
    <p:extLst>
      <p:ext uri="{BB962C8B-B14F-4D97-AF65-F5344CB8AC3E}">
        <p14:creationId xmlns:p14="http://schemas.microsoft.com/office/powerpoint/2010/main" val="3823781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8E9267-15F6-447D-A23B-ECC9DEEED206}" type="datetimeFigureOut">
              <a:rPr lang="en-GB" smtClean="0"/>
              <a:t>02/06/2015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A0D7F0-2161-41D1-8829-E591735402A2}" type="slidenum">
              <a:rPr lang="en-GB" smtClean="0"/>
              <a:t>‹#›</a:t>
            </a:fld>
            <a:endParaRPr lang="en-GB"/>
          </a:p>
        </p:txBody>
      </p:sp>
    </p:spTree>
    <p:extLst>
      <p:ext uri="{BB962C8B-B14F-4D97-AF65-F5344CB8AC3E}">
        <p14:creationId xmlns:p14="http://schemas.microsoft.com/office/powerpoint/2010/main" val="2298347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D8E9267-15F6-447D-A23B-ECC9DEEED206}" type="datetimeFigureOut">
              <a:rPr lang="en-GB" smtClean="0"/>
              <a:t>02/06/2015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A0D7F0-2161-41D1-8829-E591735402A2}" type="slidenum">
              <a:rPr lang="en-GB" smtClean="0"/>
              <a:t>‹#›</a:t>
            </a:fld>
            <a:endParaRPr lang="en-GB"/>
          </a:p>
        </p:txBody>
      </p:sp>
    </p:spTree>
    <p:extLst>
      <p:ext uri="{BB962C8B-B14F-4D97-AF65-F5344CB8AC3E}">
        <p14:creationId xmlns:p14="http://schemas.microsoft.com/office/powerpoint/2010/main" val="1920533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D8E9267-15F6-447D-A23B-ECC9DEEED206}" type="datetimeFigureOut">
              <a:rPr lang="en-GB" smtClean="0"/>
              <a:t>02/06/2015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6A0D7F0-2161-41D1-8829-E591735402A2}" type="slidenum">
              <a:rPr lang="en-GB" smtClean="0"/>
              <a:t>‹#›</a:t>
            </a:fld>
            <a:endParaRPr lang="en-GB"/>
          </a:p>
        </p:txBody>
      </p:sp>
    </p:spTree>
    <p:extLst>
      <p:ext uri="{BB962C8B-B14F-4D97-AF65-F5344CB8AC3E}">
        <p14:creationId xmlns:p14="http://schemas.microsoft.com/office/powerpoint/2010/main" val="766821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D8E9267-15F6-447D-A23B-ECC9DEEED206}" type="datetimeFigureOut">
              <a:rPr lang="en-GB" smtClean="0"/>
              <a:t>02/06/2015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6A0D7F0-2161-41D1-8829-E591735402A2}" type="slidenum">
              <a:rPr lang="en-GB" smtClean="0"/>
              <a:t>‹#›</a:t>
            </a:fld>
            <a:endParaRPr lang="en-GB"/>
          </a:p>
        </p:txBody>
      </p:sp>
    </p:spTree>
    <p:extLst>
      <p:ext uri="{BB962C8B-B14F-4D97-AF65-F5344CB8AC3E}">
        <p14:creationId xmlns:p14="http://schemas.microsoft.com/office/powerpoint/2010/main" val="105641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8E9267-15F6-447D-A23B-ECC9DEEED206}" type="datetimeFigureOut">
              <a:rPr lang="en-GB" smtClean="0"/>
              <a:t>02/06/2015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6A0D7F0-2161-41D1-8829-E591735402A2}" type="slidenum">
              <a:rPr lang="en-GB" smtClean="0"/>
              <a:t>‹#›</a:t>
            </a:fld>
            <a:endParaRPr lang="en-GB"/>
          </a:p>
        </p:txBody>
      </p:sp>
    </p:spTree>
    <p:extLst>
      <p:ext uri="{BB962C8B-B14F-4D97-AF65-F5344CB8AC3E}">
        <p14:creationId xmlns:p14="http://schemas.microsoft.com/office/powerpoint/2010/main" val="3862767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8E9267-15F6-447D-A23B-ECC9DEEED206}" type="datetimeFigureOut">
              <a:rPr lang="en-GB" smtClean="0"/>
              <a:t>02/06/2015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A0D7F0-2161-41D1-8829-E591735402A2}" type="slidenum">
              <a:rPr lang="en-GB" smtClean="0"/>
              <a:t>‹#›</a:t>
            </a:fld>
            <a:endParaRPr lang="en-GB"/>
          </a:p>
        </p:txBody>
      </p:sp>
    </p:spTree>
    <p:extLst>
      <p:ext uri="{BB962C8B-B14F-4D97-AF65-F5344CB8AC3E}">
        <p14:creationId xmlns:p14="http://schemas.microsoft.com/office/powerpoint/2010/main" val="5044302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8E9267-15F6-447D-A23B-ECC9DEEED206}" type="datetimeFigureOut">
              <a:rPr lang="en-GB" smtClean="0"/>
              <a:t>02/06/2015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A0D7F0-2161-41D1-8829-E591735402A2}" type="slidenum">
              <a:rPr lang="en-GB" smtClean="0"/>
              <a:t>‹#›</a:t>
            </a:fld>
            <a:endParaRPr lang="en-GB"/>
          </a:p>
        </p:txBody>
      </p:sp>
    </p:spTree>
    <p:extLst>
      <p:ext uri="{BB962C8B-B14F-4D97-AF65-F5344CB8AC3E}">
        <p14:creationId xmlns:p14="http://schemas.microsoft.com/office/powerpoint/2010/main" val="9962617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D8E9267-15F6-447D-A23B-ECC9DEEED206}" type="datetimeFigureOut">
              <a:rPr lang="en-GB" smtClean="0"/>
              <a:t>02/06/2015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A0D7F0-2161-41D1-8829-E591735402A2}" type="slidenum">
              <a:rPr lang="en-GB" smtClean="0"/>
              <a:t>‹#›</a:t>
            </a:fld>
            <a:endParaRPr lang="en-GB"/>
          </a:p>
        </p:txBody>
      </p:sp>
    </p:spTree>
    <p:extLst>
      <p:ext uri="{BB962C8B-B14F-4D97-AF65-F5344CB8AC3E}">
        <p14:creationId xmlns:p14="http://schemas.microsoft.com/office/powerpoint/2010/main" val="2353780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D8E9267-15F6-447D-A23B-ECC9DEEED206}" type="datetimeFigureOut">
              <a:rPr lang="en-GB" smtClean="0"/>
              <a:t>02/06/2015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A0D7F0-2161-41D1-8829-E591735402A2}" type="slidenum">
              <a:rPr lang="en-GB" smtClean="0"/>
              <a:t>‹#›</a:t>
            </a:fld>
            <a:endParaRPr lang="en-GB"/>
          </a:p>
        </p:txBody>
      </p:sp>
    </p:spTree>
    <p:extLst>
      <p:ext uri="{BB962C8B-B14F-4D97-AF65-F5344CB8AC3E}">
        <p14:creationId xmlns:p14="http://schemas.microsoft.com/office/powerpoint/2010/main" val="2790697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8E9267-15F6-447D-A23B-ECC9DEEED206}" type="datetimeFigureOut">
              <a:rPr lang="en-GB" smtClean="0"/>
              <a:t>02/06/2015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A0D7F0-2161-41D1-8829-E591735402A2}" type="slidenum">
              <a:rPr lang="en-GB" smtClean="0"/>
              <a:t>‹#›</a:t>
            </a:fld>
            <a:endParaRPr lang="en-GB"/>
          </a:p>
        </p:txBody>
      </p:sp>
    </p:spTree>
    <p:extLst>
      <p:ext uri="{BB962C8B-B14F-4D97-AF65-F5344CB8AC3E}">
        <p14:creationId xmlns:p14="http://schemas.microsoft.com/office/powerpoint/2010/main" val="40297467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5.emf"/><Relationship Id="rId4" Type="http://schemas.openxmlformats.org/officeDocument/2006/relationships/package" Target="../embeddings/Microsoft_Excel_Worksheet1.xlsx"/></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mailto:laurence.hillel@londoninterfaith.org.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Ealing Deanery</a:t>
            </a:r>
            <a:endParaRPr lang="en-GB" dirty="0"/>
          </a:p>
        </p:txBody>
      </p:sp>
      <p:sp>
        <p:nvSpPr>
          <p:cNvPr id="3" name="Subtitle 2"/>
          <p:cNvSpPr>
            <a:spLocks noGrp="1"/>
          </p:cNvSpPr>
          <p:nvPr>
            <p:ph type="subTitle" idx="1"/>
          </p:nvPr>
        </p:nvSpPr>
        <p:spPr/>
        <p:txBody>
          <a:bodyPr/>
          <a:lstStyle/>
          <a:p>
            <a:endParaRPr lang="en-GB" dirty="0" smtClean="0">
              <a:solidFill>
                <a:srgbClr val="FF0000"/>
              </a:solidFill>
            </a:endParaRPr>
          </a:p>
          <a:p>
            <a:endParaRPr lang="en-GB" dirty="0" smtClean="0">
              <a:solidFill>
                <a:srgbClr val="FF0000"/>
              </a:solidFill>
            </a:endParaRPr>
          </a:p>
          <a:p>
            <a:r>
              <a:rPr lang="en-GB" sz="3200" dirty="0" smtClean="0">
                <a:solidFill>
                  <a:srgbClr val="FF0000"/>
                </a:solidFill>
              </a:rPr>
              <a:t>Our Multi Faith Landscape   </a:t>
            </a:r>
            <a:endParaRPr lang="en-GB" sz="3200" dirty="0">
              <a:solidFill>
                <a:srgbClr val="FF0000"/>
              </a:solidFill>
            </a:endParaRPr>
          </a:p>
        </p:txBody>
      </p:sp>
    </p:spTree>
    <p:extLst>
      <p:ext uri="{BB962C8B-B14F-4D97-AF65-F5344CB8AC3E}">
        <p14:creationId xmlns:p14="http://schemas.microsoft.com/office/powerpoint/2010/main" val="40526001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Ealing Deanery Breakdown</a:t>
            </a:r>
            <a:endParaRPr lang="en-GB" dirty="0"/>
          </a:p>
        </p:txBody>
      </p:sp>
      <p:sp>
        <p:nvSpPr>
          <p:cNvPr id="3" name="Content Placeholder 2"/>
          <p:cNvSpPr>
            <a:spLocks noGrp="1"/>
          </p:cNvSpPr>
          <p:nvPr>
            <p:ph idx="1"/>
          </p:nvPr>
        </p:nvSpPr>
        <p:spPr/>
        <p:txBody>
          <a:bodyPr/>
          <a:lstStyle/>
          <a:p>
            <a:endParaRPr lang="en-GB"/>
          </a:p>
        </p:txBody>
      </p:sp>
      <p:graphicFrame>
        <p:nvGraphicFramePr>
          <p:cNvPr id="4" name="Chart 3"/>
          <p:cNvGraphicFramePr>
            <a:graphicFrameLocks/>
          </p:cNvGraphicFramePr>
          <p:nvPr>
            <p:extLst>
              <p:ext uri="{D42A27DB-BD31-4B8C-83A1-F6EECF244321}">
                <p14:modId xmlns:p14="http://schemas.microsoft.com/office/powerpoint/2010/main" val="311569056"/>
              </p:ext>
            </p:extLst>
          </p:nvPr>
        </p:nvGraphicFramePr>
        <p:xfrm>
          <a:off x="2042556" y="1462616"/>
          <a:ext cx="9227127" cy="539538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84082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20787" y="479353"/>
            <a:ext cx="8703868" cy="6218330"/>
          </a:xfrm>
          <a:prstGeom prst="rect">
            <a:avLst/>
          </a:prstGeom>
        </p:spPr>
      </p:pic>
    </p:spTree>
    <p:extLst>
      <p:ext uri="{BB962C8B-B14F-4D97-AF65-F5344CB8AC3E}">
        <p14:creationId xmlns:p14="http://schemas.microsoft.com/office/powerpoint/2010/main" val="34257519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02726" y="795647"/>
            <a:ext cx="9051909" cy="5189517"/>
          </a:xfrm>
          <a:prstGeom prst="rect">
            <a:avLst/>
          </a:prstGeom>
        </p:spPr>
      </p:pic>
    </p:spTree>
    <p:extLst>
      <p:ext uri="{BB962C8B-B14F-4D97-AF65-F5344CB8AC3E}">
        <p14:creationId xmlns:p14="http://schemas.microsoft.com/office/powerpoint/2010/main" val="4074757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52551" y="352258"/>
            <a:ext cx="8372104" cy="6239030"/>
          </a:xfrm>
          <a:prstGeom prst="rect">
            <a:avLst/>
          </a:prstGeom>
        </p:spPr>
      </p:pic>
    </p:spTree>
    <p:extLst>
      <p:ext uri="{BB962C8B-B14F-4D97-AF65-F5344CB8AC3E}">
        <p14:creationId xmlns:p14="http://schemas.microsoft.com/office/powerpoint/2010/main" val="1965995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238182761"/>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236860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256312" y="-178130"/>
            <a:ext cx="8350894" cy="6677317"/>
          </a:xfrm>
          <a:prstGeom prst="rect">
            <a:avLst/>
          </a:prstGeom>
        </p:spPr>
      </p:pic>
    </p:spTree>
    <p:extLst>
      <p:ext uri="{BB962C8B-B14F-4D97-AF65-F5344CB8AC3E}">
        <p14:creationId xmlns:p14="http://schemas.microsoft.com/office/powerpoint/2010/main" val="2686853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3415363272"/>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036933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Ealing Council 2012</a:t>
            </a:r>
            <a:endParaRPr lang="en-GB" dirty="0"/>
          </a:p>
        </p:txBody>
      </p:sp>
      <p:sp>
        <p:nvSpPr>
          <p:cNvPr id="3" name="Content Placeholder 2"/>
          <p:cNvSpPr>
            <a:spLocks noGrp="1"/>
          </p:cNvSpPr>
          <p:nvPr>
            <p:ph idx="1"/>
          </p:nvPr>
        </p:nvSpPr>
        <p:spPr/>
        <p:txBody>
          <a:bodyPr>
            <a:normAutofit/>
          </a:bodyPr>
          <a:lstStyle/>
          <a:p>
            <a:r>
              <a:rPr lang="en-GB" dirty="0">
                <a:solidFill>
                  <a:srgbClr val="000000"/>
                </a:solidFill>
                <a:latin typeface="Arial" panose="020B0604020202020204" pitchFamily="34" charset="0"/>
              </a:rPr>
              <a:t>Ealing is also recognised as the 6</a:t>
            </a:r>
            <a:r>
              <a:rPr lang="en-GB" sz="1600" dirty="0">
                <a:solidFill>
                  <a:srgbClr val="000000"/>
                </a:solidFill>
                <a:latin typeface="Arial" panose="020B0604020202020204" pitchFamily="34" charset="0"/>
              </a:rPr>
              <a:t>th </a:t>
            </a:r>
            <a:r>
              <a:rPr lang="en-GB" dirty="0">
                <a:solidFill>
                  <a:srgbClr val="000000"/>
                </a:solidFill>
                <a:latin typeface="Arial" panose="020B0604020202020204" pitchFamily="34" charset="0"/>
              </a:rPr>
              <a:t>most diverse borough in terms of faith. Those following Christianity remain the largest majority in the borough, followed by Muslims, Hindus, and Sikhs. However, the proportion of Christians has fallen between 2006-10 while those of Muslims has increased in the same period, doubling from 11% in 2006 to 22% in 2010 </a:t>
            </a:r>
            <a:r>
              <a:rPr lang="en-GB" dirty="0" smtClean="0">
                <a:solidFill>
                  <a:srgbClr val="000000"/>
                </a:solidFill>
                <a:latin typeface="Arial" panose="020B0604020202020204" pitchFamily="34" charset="0"/>
              </a:rPr>
              <a:t>. </a:t>
            </a:r>
            <a:endParaRPr lang="en-GB" dirty="0">
              <a:solidFill>
                <a:srgbClr val="000000"/>
              </a:solidFill>
              <a:latin typeface="Arial" panose="020B0604020202020204" pitchFamily="34" charset="0"/>
            </a:endParaRPr>
          </a:p>
        </p:txBody>
      </p:sp>
    </p:spTree>
    <p:extLst>
      <p:ext uri="{BB962C8B-B14F-4D97-AF65-F5344CB8AC3E}">
        <p14:creationId xmlns:p14="http://schemas.microsoft.com/office/powerpoint/2010/main" val="1382706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Hindu Presence in the Deanery</a:t>
            </a:r>
            <a:endParaRPr lang="en-GB" dirty="0"/>
          </a:p>
        </p:txBody>
      </p:sp>
      <p:sp>
        <p:nvSpPr>
          <p:cNvPr id="3" name="Content Placeholder 2"/>
          <p:cNvSpPr>
            <a:spLocks noGrp="1"/>
          </p:cNvSpPr>
          <p:nvPr>
            <p:ph idx="1"/>
          </p:nvPr>
        </p:nvSpPr>
        <p:spPr/>
        <p:txBody>
          <a:bodyPr/>
          <a:lstStyle/>
          <a:p>
            <a:r>
              <a:rPr lang="en-GB" dirty="0" smtClean="0"/>
              <a:t>Range 24% to 2% </a:t>
            </a:r>
            <a:r>
              <a:rPr lang="en-GB" dirty="0" smtClean="0">
                <a:solidFill>
                  <a:srgbClr val="FF0000"/>
                </a:solidFill>
              </a:rPr>
              <a:t>(Brent 50% to 2%, Harrow 43%-12.5%)</a:t>
            </a:r>
          </a:p>
          <a:p>
            <a:r>
              <a:rPr lang="en-GB" dirty="0" smtClean="0"/>
              <a:t>London Diocese Average 4.89%</a:t>
            </a:r>
          </a:p>
          <a:p>
            <a:r>
              <a:rPr lang="en-GB" dirty="0" smtClean="0"/>
              <a:t>Of 31 parishes, </a:t>
            </a:r>
            <a:r>
              <a:rPr lang="en-GB" dirty="0"/>
              <a:t>9</a:t>
            </a:r>
            <a:r>
              <a:rPr lang="en-GB" dirty="0" smtClean="0"/>
              <a:t> over 10% </a:t>
            </a:r>
            <a:r>
              <a:rPr lang="en-GB" dirty="0">
                <a:solidFill>
                  <a:srgbClr val="FF0000"/>
                </a:solidFill>
              </a:rPr>
              <a:t>(</a:t>
            </a:r>
            <a:r>
              <a:rPr lang="en-GB" dirty="0" smtClean="0">
                <a:solidFill>
                  <a:srgbClr val="FF0000"/>
                </a:solidFill>
              </a:rPr>
              <a:t>Brent of 21, 11 over 10%; Harrow of 22, 11 over 20%)</a:t>
            </a:r>
          </a:p>
          <a:p>
            <a:endParaRPr lang="en-GB" dirty="0"/>
          </a:p>
          <a:p>
            <a:pPr marL="0" indent="0">
              <a:buNone/>
            </a:pPr>
            <a:endParaRPr lang="en-GB" dirty="0" smtClean="0"/>
          </a:p>
          <a:p>
            <a:endParaRPr lang="en-GB" dirty="0"/>
          </a:p>
        </p:txBody>
      </p:sp>
    </p:spTree>
    <p:extLst>
      <p:ext uri="{BB962C8B-B14F-4D97-AF65-F5344CB8AC3E}">
        <p14:creationId xmlns:p14="http://schemas.microsoft.com/office/powerpoint/2010/main" val="26486045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3059248824"/>
              </p:ext>
            </p:extLst>
          </p:nvPr>
        </p:nvGraphicFramePr>
        <p:xfrm>
          <a:off x="1312923" y="1322962"/>
          <a:ext cx="9942937" cy="4280170"/>
        </p:xfrm>
        <a:graphic>
          <a:graphicData uri="http://schemas.openxmlformats.org/presentationml/2006/ole">
            <mc:AlternateContent xmlns:mc="http://schemas.openxmlformats.org/markup-compatibility/2006">
              <mc:Choice xmlns:v="urn:schemas-microsoft-com:vml" Requires="v">
                <p:oleObj spid="_x0000_s10252" name="Worksheet" r:id="rId4" imgW="4292583" imgH="1847919" progId="Excel.Sheet.12">
                  <p:embed/>
                </p:oleObj>
              </mc:Choice>
              <mc:Fallback>
                <p:oleObj name="Worksheet" r:id="rId4" imgW="4292583" imgH="1847919" progId="Excel.Sheet.12">
                  <p:embed/>
                  <p:pic>
                    <p:nvPicPr>
                      <p:cNvPr id="0" name=""/>
                      <p:cNvPicPr/>
                      <p:nvPr/>
                    </p:nvPicPr>
                    <p:blipFill>
                      <a:blip r:embed="rId5"/>
                      <a:stretch>
                        <a:fillRect/>
                      </a:stretch>
                    </p:blipFill>
                    <p:spPr>
                      <a:xfrm>
                        <a:off x="1312923" y="1322962"/>
                        <a:ext cx="9942937" cy="4280170"/>
                      </a:xfrm>
                      <a:prstGeom prst="rect">
                        <a:avLst/>
                      </a:prstGeom>
                    </p:spPr>
                  </p:pic>
                </p:oleObj>
              </mc:Fallback>
            </mc:AlternateContent>
          </a:graphicData>
        </a:graphic>
      </p:graphicFrame>
      <p:sp>
        <p:nvSpPr>
          <p:cNvPr id="5" name="Title 4"/>
          <p:cNvSpPr>
            <a:spLocks noGrp="1"/>
          </p:cNvSpPr>
          <p:nvPr>
            <p:ph type="title"/>
          </p:nvPr>
        </p:nvSpPr>
        <p:spPr/>
        <p:txBody>
          <a:bodyPr/>
          <a:lstStyle/>
          <a:p>
            <a:pPr algn="ctr"/>
            <a:r>
              <a:rPr lang="en-GB" dirty="0" smtClean="0"/>
              <a:t>Main Hindu Presence</a:t>
            </a:r>
            <a:endParaRPr lang="en-GB" dirty="0"/>
          </a:p>
        </p:txBody>
      </p:sp>
      <p:sp>
        <p:nvSpPr>
          <p:cNvPr id="6" name="Content Placeholder 5"/>
          <p:cNvSpPr>
            <a:spLocks noGrp="1"/>
          </p:cNvSpPr>
          <p:nvPr>
            <p:ph idx="1"/>
          </p:nvPr>
        </p:nvSpPr>
        <p:spPr>
          <a:xfrm>
            <a:off x="838200" y="2477378"/>
            <a:ext cx="10515600" cy="4351338"/>
          </a:xfrm>
        </p:spPr>
        <p:txBody>
          <a:bodyPr/>
          <a:lstStyle/>
          <a:p>
            <a:endParaRPr lang="en-GB"/>
          </a:p>
        </p:txBody>
      </p:sp>
    </p:spTree>
    <p:extLst>
      <p:ext uri="{BB962C8B-B14F-4D97-AF65-F5344CB8AC3E}">
        <p14:creationId xmlns:p14="http://schemas.microsoft.com/office/powerpoint/2010/main" val="26755479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Muslim Presence in Ealing Deanery</a:t>
            </a:r>
            <a:endParaRPr lang="en-GB" dirty="0"/>
          </a:p>
        </p:txBody>
      </p:sp>
      <p:sp>
        <p:nvSpPr>
          <p:cNvPr id="3" name="Content Placeholder 2"/>
          <p:cNvSpPr>
            <a:spLocks noGrp="1"/>
          </p:cNvSpPr>
          <p:nvPr>
            <p:ph idx="1"/>
          </p:nvPr>
        </p:nvSpPr>
        <p:spPr/>
        <p:txBody>
          <a:bodyPr/>
          <a:lstStyle/>
          <a:p>
            <a:r>
              <a:rPr lang="en-GB" dirty="0" smtClean="0"/>
              <a:t>Range 29% to 3% </a:t>
            </a:r>
            <a:r>
              <a:rPr lang="en-GB" dirty="0" smtClean="0">
                <a:solidFill>
                  <a:srgbClr val="FF0000"/>
                </a:solidFill>
              </a:rPr>
              <a:t>(Harrow, 20% to 7%, Brent 29% to 9%)</a:t>
            </a:r>
          </a:p>
          <a:p>
            <a:r>
              <a:rPr lang="en-GB" dirty="0" smtClean="0"/>
              <a:t>Diocese of London Average 12.5%</a:t>
            </a:r>
          </a:p>
          <a:p>
            <a:r>
              <a:rPr lang="en-GB" dirty="0" smtClean="0"/>
              <a:t>Of 31 parishes 17 over Diocesan average of 12.5%</a:t>
            </a:r>
            <a:r>
              <a:rPr lang="en-GB" dirty="0"/>
              <a:t> </a:t>
            </a:r>
            <a:r>
              <a:rPr lang="en-GB" dirty="0" smtClean="0">
                <a:solidFill>
                  <a:srgbClr val="FF0000"/>
                </a:solidFill>
              </a:rPr>
              <a:t>(Brent Of 21 parishes, 16 more than 15% or 1 in 7 of the population, Harrow 6 over average)</a:t>
            </a:r>
          </a:p>
          <a:p>
            <a:pPr marL="0" indent="0">
              <a:buNone/>
            </a:pPr>
            <a:endParaRPr lang="en-GB" dirty="0"/>
          </a:p>
        </p:txBody>
      </p:sp>
    </p:spTree>
    <p:extLst>
      <p:ext uri="{BB962C8B-B14F-4D97-AF65-F5344CB8AC3E}">
        <p14:creationId xmlns:p14="http://schemas.microsoft.com/office/powerpoint/2010/main" val="17314345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Parishes with High Muslim Presence</a:t>
            </a:r>
            <a:endParaRPr lang="en-GB" dirty="0"/>
          </a:p>
        </p:txBody>
      </p:sp>
      <p:pic>
        <p:nvPicPr>
          <p:cNvPr id="4" name="Content Placeholder 3"/>
          <p:cNvPicPr>
            <a:picLocks noGrp="1" noChangeAspect="1"/>
          </p:cNvPicPr>
          <p:nvPr>
            <p:ph idx="1"/>
          </p:nvPr>
        </p:nvPicPr>
        <p:blipFill>
          <a:blip r:embed="rId2"/>
          <a:stretch>
            <a:fillRect/>
          </a:stretch>
        </p:blipFill>
        <p:spPr>
          <a:xfrm>
            <a:off x="346540" y="1981200"/>
            <a:ext cx="11431938" cy="4064000"/>
          </a:xfrm>
          <a:prstGeom prst="rect">
            <a:avLst/>
          </a:prstGeom>
        </p:spPr>
      </p:pic>
    </p:spTree>
    <p:extLst>
      <p:ext uri="{BB962C8B-B14F-4D97-AF65-F5344CB8AC3E}">
        <p14:creationId xmlns:p14="http://schemas.microsoft.com/office/powerpoint/2010/main" val="8010357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Sikh Presence in Ealing</a:t>
            </a:r>
            <a:endParaRPr lang="en-GB" dirty="0"/>
          </a:p>
        </p:txBody>
      </p:sp>
      <p:sp>
        <p:nvSpPr>
          <p:cNvPr id="3" name="Content Placeholder 2"/>
          <p:cNvSpPr>
            <a:spLocks noGrp="1"/>
          </p:cNvSpPr>
          <p:nvPr>
            <p:ph idx="1"/>
          </p:nvPr>
        </p:nvSpPr>
        <p:spPr/>
        <p:txBody>
          <a:bodyPr/>
          <a:lstStyle/>
          <a:p>
            <a:r>
              <a:rPr lang="en-GB" dirty="0" smtClean="0"/>
              <a:t>Range 39% - 0.86% </a:t>
            </a:r>
            <a:r>
              <a:rPr lang="en-GB" dirty="0" smtClean="0">
                <a:solidFill>
                  <a:srgbClr val="FF0000"/>
                </a:solidFill>
              </a:rPr>
              <a:t>(Harrow 2.25 to 0.5, Brent 3.4% to less than O.1%)</a:t>
            </a:r>
          </a:p>
          <a:p>
            <a:r>
              <a:rPr lang="en-GB" dirty="0" smtClean="0"/>
              <a:t>Diocese of London average 1.54%</a:t>
            </a:r>
          </a:p>
          <a:p>
            <a:r>
              <a:rPr lang="en-GB" dirty="0" smtClean="0"/>
              <a:t>Of 31 parishes, 25 above London average</a:t>
            </a:r>
            <a:r>
              <a:rPr lang="en-GB" dirty="0"/>
              <a:t>.</a:t>
            </a:r>
            <a:endParaRPr lang="en-GB" dirty="0">
              <a:solidFill>
                <a:srgbClr val="FF0000"/>
              </a:solidFill>
            </a:endParaRPr>
          </a:p>
        </p:txBody>
      </p:sp>
    </p:spTree>
    <p:extLst>
      <p:ext uri="{BB962C8B-B14F-4D97-AF65-F5344CB8AC3E}">
        <p14:creationId xmlns:p14="http://schemas.microsoft.com/office/powerpoint/2010/main" val="23940681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Sikh Presence in Ealing</a:t>
            </a:r>
            <a:endParaRPr lang="en-GB" dirty="0"/>
          </a:p>
        </p:txBody>
      </p:sp>
      <p:pic>
        <p:nvPicPr>
          <p:cNvPr id="4" name="Content Placeholder 3"/>
          <p:cNvPicPr>
            <a:picLocks noGrp="1" noChangeAspect="1"/>
          </p:cNvPicPr>
          <p:nvPr>
            <p:ph idx="1"/>
          </p:nvPr>
        </p:nvPicPr>
        <p:blipFill>
          <a:blip r:embed="rId2"/>
          <a:stretch>
            <a:fillRect/>
          </a:stretch>
        </p:blipFill>
        <p:spPr>
          <a:xfrm>
            <a:off x="596815" y="2360141"/>
            <a:ext cx="11428200" cy="3163329"/>
          </a:xfrm>
          <a:prstGeom prst="rect">
            <a:avLst/>
          </a:prstGeom>
        </p:spPr>
      </p:pic>
    </p:spTree>
    <p:extLst>
      <p:ext uri="{BB962C8B-B14F-4D97-AF65-F5344CB8AC3E}">
        <p14:creationId xmlns:p14="http://schemas.microsoft.com/office/powerpoint/2010/main" val="14322796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Jewish Presence in Ealing</a:t>
            </a:r>
            <a:endParaRPr lang="en-GB" dirty="0"/>
          </a:p>
        </p:txBody>
      </p:sp>
      <p:sp>
        <p:nvSpPr>
          <p:cNvPr id="3" name="Content Placeholder 2"/>
          <p:cNvSpPr>
            <a:spLocks noGrp="1"/>
          </p:cNvSpPr>
          <p:nvPr>
            <p:ph idx="1"/>
          </p:nvPr>
        </p:nvSpPr>
        <p:spPr/>
        <p:txBody>
          <a:bodyPr/>
          <a:lstStyle/>
          <a:p>
            <a:r>
              <a:rPr lang="en-GB" dirty="0" smtClean="0"/>
              <a:t>Only 3 parishes above 1% (</a:t>
            </a:r>
            <a:r>
              <a:rPr lang="en-GB" dirty="0" smtClean="0">
                <a:solidFill>
                  <a:srgbClr val="FF0000"/>
                </a:solidFill>
              </a:rPr>
              <a:t>Harrow 22% to 0.7%, Brent 4.1% to 0.1%)</a:t>
            </a:r>
          </a:p>
          <a:p>
            <a:r>
              <a:rPr lang="en-GB" dirty="0" smtClean="0"/>
              <a:t>London Diocese Average 2.82%</a:t>
            </a:r>
          </a:p>
        </p:txBody>
      </p:sp>
    </p:spTree>
    <p:extLst>
      <p:ext uri="{BB962C8B-B14F-4D97-AF65-F5344CB8AC3E}">
        <p14:creationId xmlns:p14="http://schemas.microsoft.com/office/powerpoint/2010/main" val="23748348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Top Jewish Parishes in Ealing</a:t>
            </a:r>
            <a:endParaRPr lang="en-GB" dirty="0"/>
          </a:p>
        </p:txBody>
      </p:sp>
      <p:grpSp>
        <p:nvGrpSpPr>
          <p:cNvPr id="3" name="Group 4"/>
          <p:cNvGrpSpPr>
            <a:grpSpLocks noChangeAspect="1"/>
          </p:cNvGrpSpPr>
          <p:nvPr/>
        </p:nvGrpSpPr>
        <p:grpSpPr bwMode="auto">
          <a:xfrm>
            <a:off x="374650" y="3195638"/>
            <a:ext cx="11817350" cy="1163637"/>
            <a:chOff x="236" y="2013"/>
            <a:chExt cx="7444" cy="733"/>
          </a:xfrm>
        </p:grpSpPr>
        <p:sp>
          <p:nvSpPr>
            <p:cNvPr id="5" name="AutoShape 3"/>
            <p:cNvSpPr>
              <a:spLocks noChangeAspect="1" noChangeArrowheads="1" noTextEdit="1"/>
            </p:cNvSpPr>
            <p:nvPr/>
          </p:nvSpPr>
          <p:spPr bwMode="auto">
            <a:xfrm>
              <a:off x="236" y="2013"/>
              <a:ext cx="7444" cy="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 name="Rectangle 5"/>
            <p:cNvSpPr>
              <a:spLocks noChangeArrowheads="1"/>
            </p:cNvSpPr>
            <p:nvPr/>
          </p:nvSpPr>
          <p:spPr bwMode="auto">
            <a:xfrm>
              <a:off x="267" y="2029"/>
              <a:ext cx="1973"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2200" dirty="0" smtClean="0">
                  <a:solidFill>
                    <a:srgbClr val="000000"/>
                  </a:solidFill>
                  <a:latin typeface="Calibri" pitchFamily="34" charset="0"/>
                </a:rPr>
                <a:t>The Ascension </a:t>
              </a:r>
              <a:r>
                <a:rPr kumimoji="0" lang="en-US" altLang="en-US" sz="2200" b="0" i="0" u="none" strike="noStrike" cap="none" normalizeH="0" baseline="0" smtClean="0">
                  <a:ln>
                    <a:noFill/>
                  </a:ln>
                  <a:solidFill>
                    <a:srgbClr val="000000"/>
                  </a:solidFill>
                  <a:effectLst/>
                  <a:latin typeface="Calibri" pitchFamily="34" charset="0"/>
                  <a:cs typeface="Arial" pitchFamily="34" charset="0"/>
                </a:rPr>
                <a:t>HANGER Hill</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Rectangle 6"/>
            <p:cNvSpPr>
              <a:spLocks noChangeArrowheads="1"/>
            </p:cNvSpPr>
            <p:nvPr/>
          </p:nvSpPr>
          <p:spPr bwMode="auto">
            <a:xfrm>
              <a:off x="3223" y="2029"/>
              <a:ext cx="560"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200" b="0" i="0" u="none" strike="noStrike" cap="none" normalizeH="0" baseline="0" smtClean="0">
                  <a:ln>
                    <a:noFill/>
                  </a:ln>
                  <a:solidFill>
                    <a:srgbClr val="000000"/>
                  </a:solidFill>
                  <a:effectLst/>
                  <a:latin typeface="Calibri" pitchFamily="34" charset="0"/>
                  <a:cs typeface="Arial" pitchFamily="34" charset="0"/>
                </a:rPr>
                <a:t>19 000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Rectangle 7"/>
            <p:cNvSpPr>
              <a:spLocks noChangeArrowheads="1"/>
            </p:cNvSpPr>
            <p:nvPr/>
          </p:nvSpPr>
          <p:spPr bwMode="auto">
            <a:xfrm>
              <a:off x="4149" y="2029"/>
              <a:ext cx="599"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200" b="0" i="0" u="none" strike="noStrike" cap="none" normalizeH="0" baseline="0" smtClean="0">
                  <a:ln>
                    <a:noFill/>
                  </a:ln>
                  <a:solidFill>
                    <a:srgbClr val="000000"/>
                  </a:solidFill>
                  <a:effectLst/>
                  <a:latin typeface="Calibri" pitchFamily="34" charset="0"/>
                  <a:cs typeface="Arial" pitchFamily="34" charset="0"/>
                </a:rPr>
                <a:t>48.99%</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Rectangle 8"/>
            <p:cNvSpPr>
              <a:spLocks noChangeArrowheads="1"/>
            </p:cNvSpPr>
            <p:nvPr/>
          </p:nvSpPr>
          <p:spPr bwMode="auto">
            <a:xfrm>
              <a:off x="6474" y="2029"/>
              <a:ext cx="513"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200" b="0" i="0" u="none" strike="noStrike" cap="none" normalizeH="0" baseline="0" smtClean="0">
                  <a:ln>
                    <a:noFill/>
                  </a:ln>
                  <a:solidFill>
                    <a:srgbClr val="000000"/>
                  </a:solidFill>
                  <a:effectLst/>
                  <a:latin typeface="Calibri" pitchFamily="34" charset="0"/>
                  <a:cs typeface="Arial" pitchFamily="34" charset="0"/>
                </a:rPr>
                <a:t>1.17%</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9"/>
            <p:cNvSpPr>
              <a:spLocks noChangeArrowheads="1"/>
            </p:cNvSpPr>
            <p:nvPr/>
          </p:nvSpPr>
          <p:spPr bwMode="auto">
            <a:xfrm>
              <a:off x="267" y="2257"/>
              <a:ext cx="2326"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200" b="0" i="0" u="none" strike="noStrike" cap="none" normalizeH="0" baseline="0" smtClean="0">
                  <a:ln>
                    <a:noFill/>
                  </a:ln>
                  <a:solidFill>
                    <a:srgbClr val="000000"/>
                  </a:solidFill>
                  <a:effectLst/>
                  <a:latin typeface="Calibri" pitchFamily="34" charset="0"/>
                  <a:cs typeface="Arial" pitchFamily="34" charset="0"/>
                </a:rPr>
                <a:t>ST. PETER MOUNT PARK EALING</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Rectangle 10"/>
            <p:cNvSpPr>
              <a:spLocks noChangeArrowheads="1"/>
            </p:cNvSpPr>
            <p:nvPr/>
          </p:nvSpPr>
          <p:spPr bwMode="auto">
            <a:xfrm>
              <a:off x="3223" y="2257"/>
              <a:ext cx="474"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200" b="0" i="0" u="none" strike="noStrike" cap="none" normalizeH="0" baseline="0" smtClean="0">
                  <a:ln>
                    <a:noFill/>
                  </a:ln>
                  <a:solidFill>
                    <a:srgbClr val="000000"/>
                  </a:solidFill>
                  <a:effectLst/>
                  <a:latin typeface="Calibri" pitchFamily="34" charset="0"/>
                  <a:cs typeface="Arial" pitchFamily="34" charset="0"/>
                </a:rPr>
                <a:t>7 500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Rectangle 11"/>
            <p:cNvSpPr>
              <a:spLocks noChangeArrowheads="1"/>
            </p:cNvSpPr>
            <p:nvPr/>
          </p:nvSpPr>
          <p:spPr bwMode="auto">
            <a:xfrm>
              <a:off x="4149" y="2257"/>
              <a:ext cx="599"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200" b="0" i="0" u="none" strike="noStrike" cap="none" normalizeH="0" baseline="0" smtClean="0">
                  <a:ln>
                    <a:noFill/>
                  </a:ln>
                  <a:solidFill>
                    <a:srgbClr val="000000"/>
                  </a:solidFill>
                  <a:effectLst/>
                  <a:latin typeface="Calibri" pitchFamily="34" charset="0"/>
                  <a:cs typeface="Arial" pitchFamily="34" charset="0"/>
                </a:rPr>
                <a:t>51.15%</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3" name="Rectangle 12"/>
            <p:cNvSpPr>
              <a:spLocks noChangeArrowheads="1"/>
            </p:cNvSpPr>
            <p:nvPr/>
          </p:nvSpPr>
          <p:spPr bwMode="auto">
            <a:xfrm>
              <a:off x="6474" y="2257"/>
              <a:ext cx="513"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200" b="0" i="0" u="none" strike="noStrike" cap="none" normalizeH="0" baseline="0" smtClean="0">
                  <a:ln>
                    <a:noFill/>
                  </a:ln>
                  <a:solidFill>
                    <a:srgbClr val="000000"/>
                  </a:solidFill>
                  <a:effectLst/>
                  <a:latin typeface="Calibri" pitchFamily="34" charset="0"/>
                  <a:cs typeface="Arial" pitchFamily="34" charset="0"/>
                </a:rPr>
                <a:t>1.16%</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4" name="Rectangle 13"/>
            <p:cNvSpPr>
              <a:spLocks noChangeArrowheads="1"/>
            </p:cNvSpPr>
            <p:nvPr/>
          </p:nvSpPr>
          <p:spPr bwMode="auto">
            <a:xfrm>
              <a:off x="267" y="2486"/>
              <a:ext cx="1416"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200" b="0" i="0" u="none" strike="noStrike" cap="none" normalizeH="0" baseline="0" smtClean="0">
                  <a:ln>
                    <a:noFill/>
                  </a:ln>
                  <a:solidFill>
                    <a:srgbClr val="000000"/>
                  </a:solidFill>
                  <a:effectLst/>
                  <a:latin typeface="Calibri" pitchFamily="34" charset="0"/>
                  <a:cs typeface="Arial" pitchFamily="34" charset="0"/>
                </a:rPr>
                <a:t>ALL SAINTS EALING</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 name="Rectangle 14"/>
            <p:cNvSpPr>
              <a:spLocks noChangeArrowheads="1"/>
            </p:cNvSpPr>
            <p:nvPr/>
          </p:nvSpPr>
          <p:spPr bwMode="auto">
            <a:xfrm>
              <a:off x="3223" y="2486"/>
              <a:ext cx="474"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200" b="0" i="0" u="none" strike="noStrike" cap="none" normalizeH="0" baseline="0" smtClean="0">
                  <a:ln>
                    <a:noFill/>
                  </a:ln>
                  <a:solidFill>
                    <a:srgbClr val="000000"/>
                  </a:solidFill>
                  <a:effectLst/>
                  <a:latin typeface="Calibri" pitchFamily="34" charset="0"/>
                  <a:cs typeface="Arial" pitchFamily="34" charset="0"/>
                </a:rPr>
                <a:t>5 800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6" name="Rectangle 15"/>
            <p:cNvSpPr>
              <a:spLocks noChangeArrowheads="1"/>
            </p:cNvSpPr>
            <p:nvPr/>
          </p:nvSpPr>
          <p:spPr bwMode="auto">
            <a:xfrm>
              <a:off x="4149" y="2486"/>
              <a:ext cx="599"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200" b="0" i="0" u="none" strike="noStrike" cap="none" normalizeH="0" baseline="0" smtClean="0">
                  <a:ln>
                    <a:noFill/>
                  </a:ln>
                  <a:solidFill>
                    <a:srgbClr val="000000"/>
                  </a:solidFill>
                  <a:effectLst/>
                  <a:latin typeface="Calibri" pitchFamily="34" charset="0"/>
                  <a:cs typeface="Arial" pitchFamily="34" charset="0"/>
                </a:rPr>
                <a:t>49.15%</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7" name="Rectangle 16"/>
            <p:cNvSpPr>
              <a:spLocks noChangeArrowheads="1"/>
            </p:cNvSpPr>
            <p:nvPr/>
          </p:nvSpPr>
          <p:spPr bwMode="auto">
            <a:xfrm>
              <a:off x="6474" y="2486"/>
              <a:ext cx="513"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200" b="0" i="0" u="none" strike="noStrike" cap="none" normalizeH="0" baseline="0" smtClean="0">
                  <a:ln>
                    <a:noFill/>
                  </a:ln>
                  <a:solidFill>
                    <a:srgbClr val="000000"/>
                  </a:solidFill>
                  <a:effectLst/>
                  <a:latin typeface="Calibri" pitchFamily="34" charset="0"/>
                  <a:cs typeface="Arial" pitchFamily="34" charset="0"/>
                </a:rPr>
                <a:t>1.00%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8" name="Line 17"/>
            <p:cNvSpPr>
              <a:spLocks noChangeShapeType="1"/>
            </p:cNvSpPr>
            <p:nvPr/>
          </p:nvSpPr>
          <p:spPr bwMode="auto">
            <a:xfrm>
              <a:off x="236" y="2013"/>
              <a:ext cx="7436"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9" name="Rectangle 18"/>
            <p:cNvSpPr>
              <a:spLocks noChangeArrowheads="1"/>
            </p:cNvSpPr>
            <p:nvPr/>
          </p:nvSpPr>
          <p:spPr bwMode="auto">
            <a:xfrm>
              <a:off x="236" y="2013"/>
              <a:ext cx="7436" cy="8"/>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Line 19"/>
            <p:cNvSpPr>
              <a:spLocks noChangeShapeType="1"/>
            </p:cNvSpPr>
            <p:nvPr/>
          </p:nvSpPr>
          <p:spPr bwMode="auto">
            <a:xfrm>
              <a:off x="236" y="2241"/>
              <a:ext cx="7436"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 name="Rectangle 20"/>
            <p:cNvSpPr>
              <a:spLocks noChangeArrowheads="1"/>
            </p:cNvSpPr>
            <p:nvPr/>
          </p:nvSpPr>
          <p:spPr bwMode="auto">
            <a:xfrm>
              <a:off x="236" y="2241"/>
              <a:ext cx="7436" cy="8"/>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Line 21"/>
            <p:cNvSpPr>
              <a:spLocks noChangeShapeType="1"/>
            </p:cNvSpPr>
            <p:nvPr/>
          </p:nvSpPr>
          <p:spPr bwMode="auto">
            <a:xfrm>
              <a:off x="236" y="2470"/>
              <a:ext cx="7436"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3" name="Rectangle 22"/>
            <p:cNvSpPr>
              <a:spLocks noChangeArrowheads="1"/>
            </p:cNvSpPr>
            <p:nvPr/>
          </p:nvSpPr>
          <p:spPr bwMode="auto">
            <a:xfrm>
              <a:off x="236" y="2470"/>
              <a:ext cx="7436" cy="8"/>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Line 23"/>
            <p:cNvSpPr>
              <a:spLocks noChangeShapeType="1"/>
            </p:cNvSpPr>
            <p:nvPr/>
          </p:nvSpPr>
          <p:spPr bwMode="auto">
            <a:xfrm>
              <a:off x="236" y="2698"/>
              <a:ext cx="7436"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5" name="Rectangle 24"/>
            <p:cNvSpPr>
              <a:spLocks noChangeArrowheads="1"/>
            </p:cNvSpPr>
            <p:nvPr/>
          </p:nvSpPr>
          <p:spPr bwMode="auto">
            <a:xfrm>
              <a:off x="236" y="2698"/>
              <a:ext cx="7436" cy="8"/>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Line 25"/>
            <p:cNvSpPr>
              <a:spLocks noChangeShapeType="1"/>
            </p:cNvSpPr>
            <p:nvPr/>
          </p:nvSpPr>
          <p:spPr bwMode="auto">
            <a:xfrm>
              <a:off x="236" y="2013"/>
              <a:ext cx="0" cy="693"/>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7" name="Rectangle 26"/>
            <p:cNvSpPr>
              <a:spLocks noChangeArrowheads="1"/>
            </p:cNvSpPr>
            <p:nvPr/>
          </p:nvSpPr>
          <p:spPr bwMode="auto">
            <a:xfrm>
              <a:off x="236" y="2013"/>
              <a:ext cx="8" cy="69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Line 27"/>
            <p:cNvSpPr>
              <a:spLocks noChangeShapeType="1"/>
            </p:cNvSpPr>
            <p:nvPr/>
          </p:nvSpPr>
          <p:spPr bwMode="auto">
            <a:xfrm>
              <a:off x="3192" y="2013"/>
              <a:ext cx="0" cy="693"/>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9" name="Rectangle 28"/>
            <p:cNvSpPr>
              <a:spLocks noChangeArrowheads="1"/>
            </p:cNvSpPr>
            <p:nvPr/>
          </p:nvSpPr>
          <p:spPr bwMode="auto">
            <a:xfrm>
              <a:off x="3192" y="2013"/>
              <a:ext cx="8" cy="69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Line 29"/>
            <p:cNvSpPr>
              <a:spLocks noChangeShapeType="1"/>
            </p:cNvSpPr>
            <p:nvPr/>
          </p:nvSpPr>
          <p:spPr bwMode="auto">
            <a:xfrm>
              <a:off x="3939" y="2013"/>
              <a:ext cx="0" cy="693"/>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1" name="Rectangle 30"/>
            <p:cNvSpPr>
              <a:spLocks noChangeArrowheads="1"/>
            </p:cNvSpPr>
            <p:nvPr/>
          </p:nvSpPr>
          <p:spPr bwMode="auto">
            <a:xfrm>
              <a:off x="3939" y="2013"/>
              <a:ext cx="7" cy="69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Line 31"/>
            <p:cNvSpPr>
              <a:spLocks noChangeShapeType="1"/>
            </p:cNvSpPr>
            <p:nvPr/>
          </p:nvSpPr>
          <p:spPr bwMode="auto">
            <a:xfrm>
              <a:off x="4685" y="2013"/>
              <a:ext cx="0" cy="693"/>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3" name="Rectangle 32"/>
            <p:cNvSpPr>
              <a:spLocks noChangeArrowheads="1"/>
            </p:cNvSpPr>
            <p:nvPr/>
          </p:nvSpPr>
          <p:spPr bwMode="auto">
            <a:xfrm>
              <a:off x="4685" y="2013"/>
              <a:ext cx="8" cy="69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Line 33"/>
            <p:cNvSpPr>
              <a:spLocks noChangeShapeType="1"/>
            </p:cNvSpPr>
            <p:nvPr/>
          </p:nvSpPr>
          <p:spPr bwMode="auto">
            <a:xfrm>
              <a:off x="5432" y="2013"/>
              <a:ext cx="0" cy="693"/>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5" name="Rectangle 34"/>
            <p:cNvSpPr>
              <a:spLocks noChangeArrowheads="1"/>
            </p:cNvSpPr>
            <p:nvPr/>
          </p:nvSpPr>
          <p:spPr bwMode="auto">
            <a:xfrm>
              <a:off x="5432" y="2013"/>
              <a:ext cx="8" cy="69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Line 35"/>
            <p:cNvSpPr>
              <a:spLocks noChangeShapeType="1"/>
            </p:cNvSpPr>
            <p:nvPr/>
          </p:nvSpPr>
          <p:spPr bwMode="auto">
            <a:xfrm>
              <a:off x="6179" y="2013"/>
              <a:ext cx="0" cy="693"/>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7" name="Rectangle 36"/>
            <p:cNvSpPr>
              <a:spLocks noChangeArrowheads="1"/>
            </p:cNvSpPr>
            <p:nvPr/>
          </p:nvSpPr>
          <p:spPr bwMode="auto">
            <a:xfrm>
              <a:off x="6179" y="2013"/>
              <a:ext cx="8" cy="69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Line 37"/>
            <p:cNvSpPr>
              <a:spLocks noChangeShapeType="1"/>
            </p:cNvSpPr>
            <p:nvPr/>
          </p:nvSpPr>
          <p:spPr bwMode="auto">
            <a:xfrm>
              <a:off x="6926" y="2013"/>
              <a:ext cx="0" cy="693"/>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9" name="Rectangle 38"/>
            <p:cNvSpPr>
              <a:spLocks noChangeArrowheads="1"/>
            </p:cNvSpPr>
            <p:nvPr/>
          </p:nvSpPr>
          <p:spPr bwMode="auto">
            <a:xfrm>
              <a:off x="6926" y="2013"/>
              <a:ext cx="7" cy="69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Line 39"/>
            <p:cNvSpPr>
              <a:spLocks noChangeShapeType="1"/>
            </p:cNvSpPr>
            <p:nvPr/>
          </p:nvSpPr>
          <p:spPr bwMode="auto">
            <a:xfrm>
              <a:off x="7672" y="2013"/>
              <a:ext cx="0" cy="693"/>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1" name="Rectangle 40"/>
            <p:cNvSpPr>
              <a:spLocks noChangeArrowheads="1"/>
            </p:cNvSpPr>
            <p:nvPr/>
          </p:nvSpPr>
          <p:spPr bwMode="auto">
            <a:xfrm>
              <a:off x="7672" y="2013"/>
              <a:ext cx="8" cy="693"/>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9769179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Buddhist Presence in Ealing</a:t>
            </a:r>
            <a:endParaRPr lang="en-GB" dirty="0"/>
          </a:p>
        </p:txBody>
      </p:sp>
      <p:sp>
        <p:nvSpPr>
          <p:cNvPr id="3" name="Content Placeholder 2"/>
          <p:cNvSpPr>
            <a:spLocks noGrp="1"/>
          </p:cNvSpPr>
          <p:nvPr>
            <p:ph idx="1"/>
          </p:nvPr>
        </p:nvSpPr>
        <p:spPr/>
        <p:txBody>
          <a:bodyPr/>
          <a:lstStyle/>
          <a:p>
            <a:r>
              <a:rPr lang="en-GB" dirty="0" smtClean="0"/>
              <a:t>Range 4.5% to 0.25%  (</a:t>
            </a:r>
            <a:r>
              <a:rPr lang="en-GB" dirty="0" smtClean="0">
                <a:solidFill>
                  <a:srgbClr val="FF0000"/>
                </a:solidFill>
              </a:rPr>
              <a:t>Harrow 2% to 0.5% ,Brent 2.35% to 0.57%</a:t>
            </a:r>
            <a:r>
              <a:rPr lang="en-GB" dirty="0" smtClean="0"/>
              <a:t>)</a:t>
            </a:r>
          </a:p>
          <a:p>
            <a:r>
              <a:rPr lang="en-GB" dirty="0" smtClean="0"/>
              <a:t>London Diocese average 1.18%</a:t>
            </a:r>
          </a:p>
          <a:p>
            <a:r>
              <a:rPr lang="en-GB" dirty="0" smtClean="0"/>
              <a:t>Of 31 parishes, 16 above London average </a:t>
            </a:r>
            <a:endParaRPr lang="en-GB" dirty="0">
              <a:solidFill>
                <a:srgbClr val="FF0000"/>
              </a:solidFill>
            </a:endParaRPr>
          </a:p>
        </p:txBody>
      </p:sp>
    </p:spTree>
    <p:extLst>
      <p:ext uri="{BB962C8B-B14F-4D97-AF65-F5344CB8AC3E}">
        <p14:creationId xmlns:p14="http://schemas.microsoft.com/office/powerpoint/2010/main" val="20600771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Top Buddhist Parishes in Ealing</a:t>
            </a:r>
            <a:endParaRPr lang="en-GB" dirty="0"/>
          </a:p>
        </p:txBody>
      </p:sp>
      <p:pic>
        <p:nvPicPr>
          <p:cNvPr id="4" name="Content Placeholder 3"/>
          <p:cNvPicPr>
            <a:picLocks noGrp="1" noChangeAspect="1"/>
          </p:cNvPicPr>
          <p:nvPr>
            <p:ph idx="1"/>
          </p:nvPr>
        </p:nvPicPr>
        <p:blipFill>
          <a:blip r:embed="rId2"/>
          <a:stretch>
            <a:fillRect/>
          </a:stretch>
        </p:blipFill>
        <p:spPr>
          <a:xfrm>
            <a:off x="558800" y="1690688"/>
            <a:ext cx="10601569" cy="4836940"/>
          </a:xfrm>
          <a:prstGeom prst="rect">
            <a:avLst/>
          </a:prstGeom>
        </p:spPr>
      </p:pic>
    </p:spTree>
    <p:extLst>
      <p:ext uri="{BB962C8B-B14F-4D97-AF65-F5344CB8AC3E}">
        <p14:creationId xmlns:p14="http://schemas.microsoft.com/office/powerpoint/2010/main" val="1656588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Christian Presence </a:t>
            </a:r>
            <a:r>
              <a:rPr lang="en-GB" smtClean="0"/>
              <a:t>in Ealing</a:t>
            </a:r>
            <a:endParaRPr lang="en-GB" dirty="0"/>
          </a:p>
        </p:txBody>
      </p:sp>
      <p:sp>
        <p:nvSpPr>
          <p:cNvPr id="3" name="Content Placeholder 2"/>
          <p:cNvSpPr>
            <a:spLocks noGrp="1"/>
          </p:cNvSpPr>
          <p:nvPr>
            <p:ph idx="1"/>
          </p:nvPr>
        </p:nvSpPr>
        <p:spPr/>
        <p:txBody>
          <a:bodyPr/>
          <a:lstStyle/>
          <a:p>
            <a:r>
              <a:rPr lang="en-GB" dirty="0" smtClean="0"/>
              <a:t>Range 55% to 11.6% </a:t>
            </a:r>
            <a:r>
              <a:rPr lang="en-GB" dirty="0" smtClean="0">
                <a:solidFill>
                  <a:srgbClr val="FF0000"/>
                </a:solidFill>
              </a:rPr>
              <a:t>(Harrow 47.36 to 27.08% , Brent 55.91% to 24.71%)</a:t>
            </a:r>
          </a:p>
          <a:p>
            <a:r>
              <a:rPr lang="en-GB" dirty="0" smtClean="0"/>
              <a:t>London Diocese average 44.81%</a:t>
            </a:r>
          </a:p>
          <a:p>
            <a:r>
              <a:rPr lang="en-GB" dirty="0" smtClean="0"/>
              <a:t>Out of 31, only 7 below London Average </a:t>
            </a:r>
            <a:r>
              <a:rPr lang="en-GB" dirty="0" smtClean="0">
                <a:solidFill>
                  <a:srgbClr val="FF0000"/>
                </a:solidFill>
              </a:rPr>
              <a:t>(Harrow 16 below London Average, and all below 50%, Brent 10 parishes below London average, and 15 below 50%)</a:t>
            </a:r>
            <a:endParaRPr lang="en-GB" dirty="0">
              <a:solidFill>
                <a:srgbClr val="FF0000"/>
              </a:solidFill>
            </a:endParaRPr>
          </a:p>
        </p:txBody>
      </p:sp>
    </p:spTree>
    <p:extLst>
      <p:ext uri="{BB962C8B-B14F-4D97-AF65-F5344CB8AC3E}">
        <p14:creationId xmlns:p14="http://schemas.microsoft.com/office/powerpoint/2010/main" val="21899512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Christian Presence in Ealing Lowest</a:t>
            </a:r>
            <a:endParaRPr lang="en-GB" dirty="0"/>
          </a:p>
        </p:txBody>
      </p:sp>
      <p:sp>
        <p:nvSpPr>
          <p:cNvPr id="3" name="Content Placeholder 2"/>
          <p:cNvSpPr>
            <a:spLocks noGrp="1"/>
          </p:cNvSpPr>
          <p:nvPr>
            <p:ph idx="1"/>
          </p:nvPr>
        </p:nvSpPr>
        <p:spPr/>
        <p:txBody>
          <a:bodyPr/>
          <a:lstStyle/>
          <a:p>
            <a:endParaRPr lang="en-GB" dirty="0"/>
          </a:p>
        </p:txBody>
      </p:sp>
      <p:pic>
        <p:nvPicPr>
          <p:cNvPr id="5" name="Picture 4"/>
          <p:cNvPicPr>
            <a:picLocks noChangeAspect="1"/>
          </p:cNvPicPr>
          <p:nvPr/>
        </p:nvPicPr>
        <p:blipFill>
          <a:blip r:embed="rId2"/>
          <a:stretch>
            <a:fillRect/>
          </a:stretch>
        </p:blipFill>
        <p:spPr>
          <a:xfrm>
            <a:off x="694687" y="1825625"/>
            <a:ext cx="10810262" cy="4351338"/>
          </a:xfrm>
          <a:prstGeom prst="rect">
            <a:avLst/>
          </a:prstGeom>
        </p:spPr>
      </p:pic>
    </p:spTree>
    <p:extLst>
      <p:ext uri="{BB962C8B-B14F-4D97-AF65-F5344CB8AC3E}">
        <p14:creationId xmlns:p14="http://schemas.microsoft.com/office/powerpoint/2010/main" val="11151139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Other Religious Groups</a:t>
            </a:r>
            <a:endParaRPr lang="en-GB" dirty="0"/>
          </a:p>
        </p:txBody>
      </p:sp>
      <p:sp>
        <p:nvSpPr>
          <p:cNvPr id="3" name="Content Placeholder 2"/>
          <p:cNvSpPr>
            <a:spLocks noGrp="1"/>
          </p:cNvSpPr>
          <p:nvPr>
            <p:ph idx="1"/>
          </p:nvPr>
        </p:nvSpPr>
        <p:spPr/>
        <p:txBody>
          <a:bodyPr/>
          <a:lstStyle/>
          <a:p>
            <a:r>
              <a:rPr lang="en-GB" dirty="0" smtClean="0"/>
              <a:t>Other recognised religious Groupings: </a:t>
            </a:r>
            <a:r>
              <a:rPr lang="en-GB" dirty="0" err="1" smtClean="0"/>
              <a:t>Zorastians</a:t>
            </a:r>
            <a:r>
              <a:rPr lang="en-GB" dirty="0" smtClean="0"/>
              <a:t>, </a:t>
            </a:r>
            <a:r>
              <a:rPr lang="en-GB" dirty="0" err="1" smtClean="0"/>
              <a:t>Bahai</a:t>
            </a:r>
            <a:r>
              <a:rPr lang="en-GB" dirty="0" smtClean="0"/>
              <a:t>.</a:t>
            </a:r>
          </a:p>
          <a:p>
            <a:r>
              <a:rPr lang="en-GB" dirty="0" smtClean="0"/>
              <a:t>Pagans, humanists, </a:t>
            </a:r>
          </a:p>
          <a:p>
            <a:r>
              <a:rPr lang="en-GB" dirty="0" smtClean="0"/>
              <a:t>NRM’s:  Mormons, Seventh Day Adventist, Jehovah Witnesses, </a:t>
            </a:r>
            <a:r>
              <a:rPr lang="en-GB" dirty="0" err="1" smtClean="0"/>
              <a:t>Shincheonji</a:t>
            </a:r>
            <a:r>
              <a:rPr lang="en-GB" dirty="0" smtClean="0"/>
              <a:t> Church of Jesus the Temple of the Tabernacle of the Testimony (New Heaven and New Earth) ; Brotherhood of the Cross and Star (Nigerian; </a:t>
            </a:r>
            <a:r>
              <a:rPr lang="en-GB" dirty="0" err="1" smtClean="0"/>
              <a:t>Olumba</a:t>
            </a:r>
            <a:r>
              <a:rPr lang="en-GB" dirty="0" smtClean="0"/>
              <a:t> </a:t>
            </a:r>
            <a:r>
              <a:rPr lang="en-GB" dirty="0" err="1" smtClean="0"/>
              <a:t>Olumba</a:t>
            </a:r>
            <a:r>
              <a:rPr lang="en-GB" dirty="0" smtClean="0"/>
              <a:t> </a:t>
            </a:r>
            <a:r>
              <a:rPr lang="en-GB" dirty="0" err="1" smtClean="0"/>
              <a:t>Obu</a:t>
            </a:r>
            <a:r>
              <a:rPr lang="en-GB" dirty="0" smtClean="0"/>
              <a:t>)</a:t>
            </a:r>
            <a:endParaRPr lang="en-GB" dirty="0"/>
          </a:p>
        </p:txBody>
      </p:sp>
    </p:spTree>
    <p:extLst>
      <p:ext uri="{BB962C8B-B14F-4D97-AF65-F5344CB8AC3E}">
        <p14:creationId xmlns:p14="http://schemas.microsoft.com/office/powerpoint/2010/main" val="22788107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What issues does this raise for us in our parishes and in terms of the London Church?</a:t>
            </a:r>
            <a:endParaRPr lang="en-GB" dirty="0"/>
          </a:p>
        </p:txBody>
      </p:sp>
      <p:sp>
        <p:nvSpPr>
          <p:cNvPr id="3" name="Content Placeholder 2"/>
          <p:cNvSpPr>
            <a:spLocks noGrp="1"/>
          </p:cNvSpPr>
          <p:nvPr>
            <p:ph idx="1"/>
          </p:nvPr>
        </p:nvSpPr>
        <p:spPr/>
        <p:txBody>
          <a:bodyPr/>
          <a:lstStyle/>
          <a:p>
            <a:r>
              <a:rPr lang="en-GB" dirty="0" smtClean="0"/>
              <a:t>What would you describe as the key issues in your particular Parish in terms of engagement with people of other religious/faith backgrounds?</a:t>
            </a:r>
          </a:p>
          <a:p>
            <a:endParaRPr lang="en-GB" dirty="0"/>
          </a:p>
          <a:p>
            <a:r>
              <a:rPr lang="en-GB" dirty="0" smtClean="0"/>
              <a:t>What </a:t>
            </a:r>
            <a:r>
              <a:rPr lang="en-GB" dirty="0"/>
              <a:t>issues does this raise for </a:t>
            </a:r>
            <a:r>
              <a:rPr lang="en-GB" dirty="0" smtClean="0"/>
              <a:t>us in </a:t>
            </a:r>
            <a:r>
              <a:rPr lang="en-GB" dirty="0"/>
              <a:t>terms of </a:t>
            </a:r>
            <a:r>
              <a:rPr lang="en-GB" dirty="0" smtClean="0"/>
              <a:t>our Christian presence in Brent (Capital Vision 2020) and our relations with people of other faiths or ideological persuasions?</a:t>
            </a:r>
          </a:p>
          <a:p>
            <a:pPr marL="0" indent="0">
              <a:buNone/>
            </a:pPr>
            <a:endParaRPr lang="en-GB" dirty="0"/>
          </a:p>
        </p:txBody>
      </p:sp>
    </p:spTree>
    <p:extLst>
      <p:ext uri="{BB962C8B-B14F-4D97-AF65-F5344CB8AC3E}">
        <p14:creationId xmlns:p14="http://schemas.microsoft.com/office/powerpoint/2010/main" val="1642579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London Inter Faith Centre</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10373173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28144" y="1825625"/>
            <a:ext cx="7735712" cy="4351338"/>
          </a:xfrm>
        </p:spPr>
      </p:pic>
    </p:spTree>
    <p:extLst>
      <p:ext uri="{BB962C8B-B14F-4D97-AF65-F5344CB8AC3E}">
        <p14:creationId xmlns:p14="http://schemas.microsoft.com/office/powerpoint/2010/main" val="22388610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Who We Are</a:t>
            </a:r>
            <a:endParaRPr lang="en-GB" dirty="0"/>
          </a:p>
        </p:txBody>
      </p:sp>
      <p:sp>
        <p:nvSpPr>
          <p:cNvPr id="3" name="Content Placeholder 2"/>
          <p:cNvSpPr>
            <a:spLocks noGrp="1"/>
          </p:cNvSpPr>
          <p:nvPr>
            <p:ph idx="1"/>
          </p:nvPr>
        </p:nvSpPr>
        <p:spPr/>
        <p:txBody>
          <a:bodyPr/>
          <a:lstStyle/>
          <a:p>
            <a:r>
              <a:rPr lang="en-GB" dirty="0" smtClean="0"/>
              <a:t>A Christian Centre for inter faith/inter religious engagement, authorised by both the Church of England and the URC at Diocesan/Area level, and part of the Diocesan structure.</a:t>
            </a:r>
          </a:p>
          <a:p>
            <a:r>
              <a:rPr lang="en-GB" dirty="0" smtClean="0"/>
              <a:t>supported and resourced by St Anne’s, </a:t>
            </a:r>
            <a:r>
              <a:rPr lang="en-GB" dirty="0" err="1" smtClean="0"/>
              <a:t>Brondesbury</a:t>
            </a:r>
            <a:r>
              <a:rPr lang="en-GB" dirty="0" smtClean="0"/>
              <a:t> and St Andrew’s URC , West Kilburn</a:t>
            </a:r>
          </a:p>
          <a:p>
            <a:r>
              <a:rPr lang="en-GB" dirty="0" smtClean="0"/>
              <a:t>An independent charity with a trustee board including Duncan Green and Susanne Mitchell (PEN)</a:t>
            </a:r>
          </a:p>
          <a:p>
            <a:r>
              <a:rPr lang="en-GB" dirty="0" smtClean="0"/>
              <a:t>Two Co Directors:  Maggie Hindley, Laurence Hillel </a:t>
            </a:r>
          </a:p>
          <a:p>
            <a:endParaRPr lang="en-GB" dirty="0" smtClean="0"/>
          </a:p>
          <a:p>
            <a:endParaRPr lang="en-GB" dirty="0"/>
          </a:p>
        </p:txBody>
      </p:sp>
    </p:spTree>
    <p:extLst>
      <p:ext uri="{BB962C8B-B14F-4D97-AF65-F5344CB8AC3E}">
        <p14:creationId xmlns:p14="http://schemas.microsoft.com/office/powerpoint/2010/main" val="20758624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Our Vision</a:t>
            </a:r>
            <a:endParaRPr lang="en-GB" dirty="0"/>
          </a:p>
        </p:txBody>
      </p:sp>
      <p:sp>
        <p:nvSpPr>
          <p:cNvPr id="3" name="Content Placeholder 2"/>
          <p:cNvSpPr>
            <a:spLocks noGrp="1"/>
          </p:cNvSpPr>
          <p:nvPr>
            <p:ph idx="1"/>
          </p:nvPr>
        </p:nvSpPr>
        <p:spPr/>
        <p:txBody>
          <a:bodyPr>
            <a:normAutofit/>
          </a:bodyPr>
          <a:lstStyle/>
          <a:p>
            <a:r>
              <a:rPr lang="en-GB" dirty="0" smtClean="0"/>
              <a:t>We </a:t>
            </a:r>
            <a:r>
              <a:rPr lang="en-GB" dirty="0"/>
              <a:t>aim, by means of talks and courses, the study of scripture, a well stocked library and a website, to resource Christians and others who encounter people of different faiths in their places of work and in their places of abode. </a:t>
            </a:r>
          </a:p>
          <a:p>
            <a:r>
              <a:rPr lang="en-GB" dirty="0" smtClean="0"/>
              <a:t>We </a:t>
            </a:r>
            <a:r>
              <a:rPr lang="en-GB" dirty="0"/>
              <a:t>endeavour to respond to some of the challenges thrown up by our multi faith society through silent prayer and meditation, through meeting with individuals and communities from different faith (and ideological) backgrounds, and through the sharing of stories.  </a:t>
            </a:r>
            <a:endParaRPr lang="en-GB" dirty="0" smtClean="0"/>
          </a:p>
          <a:p>
            <a:r>
              <a:rPr lang="en-GB" dirty="0" smtClean="0"/>
              <a:t>We </a:t>
            </a:r>
            <a:r>
              <a:rPr lang="en-GB" dirty="0"/>
              <a:t>work side by side with other faith communities in tackling some of the social issues of our day.</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27351733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What We Offer at Present</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Two year Modular Course “Living Together in a Multi Faith World”</a:t>
            </a:r>
          </a:p>
          <a:p>
            <a:pPr marL="0" indent="0">
              <a:buNone/>
            </a:pPr>
            <a:endParaRPr lang="en-GB" dirty="0" smtClean="0"/>
          </a:p>
          <a:p>
            <a:pPr marL="0" indent="0">
              <a:buNone/>
            </a:pPr>
            <a:r>
              <a:rPr lang="en-GB" dirty="0" smtClean="0"/>
              <a:t>Conferences and Seminars</a:t>
            </a:r>
          </a:p>
          <a:p>
            <a:pPr marL="0" indent="0">
              <a:buNone/>
            </a:pPr>
            <a:endParaRPr lang="en-GB" dirty="0"/>
          </a:p>
          <a:p>
            <a:pPr marL="0" indent="0">
              <a:buNone/>
            </a:pPr>
            <a:r>
              <a:rPr lang="en-GB" dirty="0" smtClean="0"/>
              <a:t>Scriptural Reasoning Groups</a:t>
            </a:r>
          </a:p>
          <a:p>
            <a:pPr marL="0" indent="0">
              <a:buNone/>
            </a:pPr>
            <a:endParaRPr lang="en-GB" dirty="0"/>
          </a:p>
          <a:p>
            <a:pPr marL="0" indent="0">
              <a:buNone/>
            </a:pPr>
            <a:r>
              <a:rPr lang="en-GB" dirty="0" smtClean="0"/>
              <a:t>Book Group</a:t>
            </a:r>
          </a:p>
          <a:p>
            <a:pPr marL="0" indent="0">
              <a:buNone/>
            </a:pPr>
            <a:endParaRPr lang="en-GB" dirty="0"/>
          </a:p>
          <a:p>
            <a:pPr marL="0" indent="0">
              <a:buNone/>
            </a:pPr>
            <a:r>
              <a:rPr lang="en-GB" dirty="0" smtClean="0"/>
              <a:t>Resources via website and library</a:t>
            </a:r>
          </a:p>
          <a:p>
            <a:pPr marL="0" indent="0">
              <a:buNone/>
            </a:pPr>
            <a:endParaRPr lang="en-GB" dirty="0" smtClean="0"/>
          </a:p>
          <a:p>
            <a:pPr marL="0" indent="0">
              <a:buNone/>
            </a:pPr>
            <a:endParaRPr lang="en-GB" dirty="0"/>
          </a:p>
          <a:p>
            <a:pPr marL="0" indent="0">
              <a:buNone/>
            </a:pPr>
            <a:endParaRPr lang="en-GB" dirty="0" smtClean="0"/>
          </a:p>
          <a:p>
            <a:pPr marL="0" indent="0">
              <a:buNone/>
            </a:pPr>
            <a:endParaRPr lang="en-GB" dirty="0"/>
          </a:p>
          <a:p>
            <a:pPr marL="0" indent="0">
              <a:buNone/>
            </a:pPr>
            <a:endParaRPr lang="en-GB" dirty="0"/>
          </a:p>
        </p:txBody>
      </p:sp>
    </p:spTree>
    <p:extLst>
      <p:ext uri="{BB962C8B-B14F-4D97-AF65-F5344CB8AC3E}">
        <p14:creationId xmlns:p14="http://schemas.microsoft.com/office/powerpoint/2010/main" val="27022134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What we can offer</a:t>
            </a:r>
            <a:endParaRPr lang="en-GB" dirty="0"/>
          </a:p>
        </p:txBody>
      </p:sp>
      <p:sp>
        <p:nvSpPr>
          <p:cNvPr id="3" name="Content Placeholder 2"/>
          <p:cNvSpPr>
            <a:spLocks noGrp="1"/>
          </p:cNvSpPr>
          <p:nvPr>
            <p:ph idx="1"/>
          </p:nvPr>
        </p:nvSpPr>
        <p:spPr/>
        <p:txBody>
          <a:bodyPr/>
          <a:lstStyle/>
          <a:p>
            <a:r>
              <a:rPr lang="en-GB" dirty="0" smtClean="0"/>
              <a:t>Training Courses/Days</a:t>
            </a:r>
          </a:p>
          <a:p>
            <a:r>
              <a:rPr lang="en-GB" dirty="0" smtClean="0"/>
              <a:t>Advice on Near Neighbours Scheme</a:t>
            </a:r>
          </a:p>
          <a:p>
            <a:r>
              <a:rPr lang="en-GB" dirty="0" smtClean="0"/>
              <a:t>Resources on aspects of inter faith engagement (books, website)</a:t>
            </a:r>
          </a:p>
          <a:p>
            <a:r>
              <a:rPr lang="en-GB" dirty="0" smtClean="0"/>
              <a:t>Advice on any of the issues we have touched upon, and links with PEN, Dr Anne Richards (NRM)</a:t>
            </a:r>
            <a:endParaRPr lang="en-GB" dirty="0"/>
          </a:p>
        </p:txBody>
      </p:sp>
    </p:spTree>
    <p:extLst>
      <p:ext uri="{BB962C8B-B14F-4D97-AF65-F5344CB8AC3E}">
        <p14:creationId xmlns:p14="http://schemas.microsoft.com/office/powerpoint/2010/main" val="54019094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Other Activities</a:t>
            </a:r>
            <a:endParaRPr lang="en-GB" dirty="0"/>
          </a:p>
        </p:txBody>
      </p:sp>
      <p:sp>
        <p:nvSpPr>
          <p:cNvPr id="3" name="Content Placeholder 2"/>
          <p:cNvSpPr>
            <a:spLocks noGrp="1"/>
          </p:cNvSpPr>
          <p:nvPr>
            <p:ph idx="1"/>
          </p:nvPr>
        </p:nvSpPr>
        <p:spPr/>
        <p:txBody>
          <a:bodyPr/>
          <a:lstStyle/>
          <a:p>
            <a:pPr marL="0" indent="0">
              <a:buNone/>
            </a:pPr>
            <a:r>
              <a:rPr lang="en-GB" dirty="0" smtClean="0"/>
              <a:t>Partnering: London Citizens, Near Neighbours</a:t>
            </a:r>
          </a:p>
          <a:p>
            <a:pPr marL="0" indent="0">
              <a:buNone/>
            </a:pPr>
            <a:endParaRPr lang="en-GB" dirty="0"/>
          </a:p>
          <a:p>
            <a:pPr marL="0" indent="0">
              <a:buNone/>
            </a:pPr>
            <a:r>
              <a:rPr lang="en-GB" dirty="0" smtClean="0"/>
              <a:t>Responding: Silent Prayer, Christian Meditation</a:t>
            </a:r>
          </a:p>
          <a:p>
            <a:pPr marL="0" indent="0">
              <a:buNone/>
            </a:pPr>
            <a:endParaRPr lang="en-GB" dirty="0"/>
          </a:p>
        </p:txBody>
      </p:sp>
    </p:spTree>
    <p:extLst>
      <p:ext uri="{BB962C8B-B14F-4D97-AF65-F5344CB8AC3E}">
        <p14:creationId xmlns:p14="http://schemas.microsoft.com/office/powerpoint/2010/main" val="28214987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Can London Inter Faith Centre Do to for you?</a:t>
            </a:r>
            <a:endParaRPr lang="en-GB" dirty="0"/>
          </a:p>
        </p:txBody>
      </p:sp>
      <p:sp>
        <p:nvSpPr>
          <p:cNvPr id="3" name="Content Placeholder 2"/>
          <p:cNvSpPr>
            <a:spLocks noGrp="1"/>
          </p:cNvSpPr>
          <p:nvPr>
            <p:ph idx="1"/>
          </p:nvPr>
        </p:nvSpPr>
        <p:spPr/>
        <p:txBody>
          <a:bodyPr/>
          <a:lstStyle/>
          <a:p>
            <a:r>
              <a:rPr lang="en-GB" dirty="0" smtClean="0">
                <a:hlinkClick r:id="rId2"/>
              </a:rPr>
              <a:t>laurence.hillel@londoninterfaith.org.uk</a:t>
            </a:r>
            <a:endParaRPr lang="en-GB" dirty="0" smtClean="0"/>
          </a:p>
          <a:p>
            <a:r>
              <a:rPr lang="en-GB" dirty="0" smtClean="0"/>
              <a:t>07801 286819</a:t>
            </a:r>
            <a:endParaRPr lang="en-GB" dirty="0"/>
          </a:p>
        </p:txBody>
      </p:sp>
    </p:spTree>
    <p:extLst>
      <p:ext uri="{BB962C8B-B14F-4D97-AF65-F5344CB8AC3E}">
        <p14:creationId xmlns:p14="http://schemas.microsoft.com/office/powerpoint/2010/main" val="20697521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913</TotalTime>
  <Words>908</Words>
  <Application>Microsoft Office PowerPoint</Application>
  <PresentationFormat>Custom</PresentationFormat>
  <Paragraphs>107</Paragraphs>
  <Slides>31</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3" baseType="lpstr">
      <vt:lpstr>Office Theme</vt:lpstr>
      <vt:lpstr>Worksheet</vt:lpstr>
      <vt:lpstr>Ealing Deanery</vt:lpstr>
      <vt:lpstr>Ealing Deanery Breakdown</vt:lpstr>
      <vt:lpstr>PowerPoint Presentation</vt:lpstr>
      <vt:lpstr>PowerPoint Presentation</vt:lpstr>
      <vt:lpstr>PowerPoint Presentation</vt:lpstr>
      <vt:lpstr>PowerPoint Presentation</vt:lpstr>
      <vt:lpstr>PowerPoint Presentation</vt:lpstr>
      <vt:lpstr>PowerPoint Presentation</vt:lpstr>
      <vt:lpstr>Ealing Council 2012</vt:lpstr>
      <vt:lpstr>Hindu Presence in the Deanery</vt:lpstr>
      <vt:lpstr>Main Hindu Presence</vt:lpstr>
      <vt:lpstr>Muslim Presence in Ealing Deanery</vt:lpstr>
      <vt:lpstr>Parishes with High Muslim Presence</vt:lpstr>
      <vt:lpstr>Sikh Presence in Ealing</vt:lpstr>
      <vt:lpstr>Sikh Presence in Ealing</vt:lpstr>
      <vt:lpstr>Jewish Presence in Ealing</vt:lpstr>
      <vt:lpstr>Top Jewish Parishes in Ealing</vt:lpstr>
      <vt:lpstr>Buddhist Presence in Ealing</vt:lpstr>
      <vt:lpstr>Top Buddhist Parishes in Ealing</vt:lpstr>
      <vt:lpstr>Christian Presence in Ealing</vt:lpstr>
      <vt:lpstr>Christian Presence in Ealing Lowest</vt:lpstr>
      <vt:lpstr>Other Religious Groups</vt:lpstr>
      <vt:lpstr>What issues does this raise for us in our parishes and in terms of the London Church?</vt:lpstr>
      <vt:lpstr>London Inter Faith Centre</vt:lpstr>
      <vt:lpstr>PowerPoint Presentation</vt:lpstr>
      <vt:lpstr>Who We Are</vt:lpstr>
      <vt:lpstr>Our Vision</vt:lpstr>
      <vt:lpstr>What We Offer at Present</vt:lpstr>
      <vt:lpstr>What we can offer</vt:lpstr>
      <vt:lpstr>Other Activities</vt:lpstr>
      <vt:lpstr>What Can London Inter Faith Centre Do to for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Brent Deanery</dc:title>
  <dc:creator>Laurence Hillel</dc:creator>
  <cp:lastModifiedBy>St George's Church</cp:lastModifiedBy>
  <cp:revision>57</cp:revision>
  <cp:lastPrinted>2015-03-09T15:30:52Z</cp:lastPrinted>
  <dcterms:created xsi:type="dcterms:W3CDTF">2014-10-23T12:53:36Z</dcterms:created>
  <dcterms:modified xsi:type="dcterms:W3CDTF">2015-06-02T09:44:57Z</dcterms:modified>
</cp:coreProperties>
</file>